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1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4.xml" ContentType="application/vnd.openxmlformats-officedocument.them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tags/tag2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703" r:id="rId5"/>
    <p:sldMasterId id="2147483722" r:id="rId6"/>
    <p:sldMasterId id="2147483739" r:id="rId7"/>
  </p:sldMasterIdLst>
  <p:notesMasterIdLst>
    <p:notesMasterId r:id="rId20"/>
  </p:notesMasterIdLst>
  <p:handoutMasterIdLst>
    <p:handoutMasterId r:id="rId21"/>
  </p:handoutMasterIdLst>
  <p:sldIdLst>
    <p:sldId id="954" r:id="rId8"/>
    <p:sldId id="7219" r:id="rId9"/>
    <p:sldId id="969" r:id="rId10"/>
    <p:sldId id="857" r:id="rId11"/>
    <p:sldId id="7221" r:id="rId12"/>
    <p:sldId id="865" r:id="rId13"/>
    <p:sldId id="7222" r:id="rId14"/>
    <p:sldId id="7223" r:id="rId15"/>
    <p:sldId id="7224" r:id="rId16"/>
    <p:sldId id="7225" r:id="rId17"/>
    <p:sldId id="7226" r:id="rId18"/>
    <p:sldId id="983" r:id="rId1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2137" userDrawn="1">
          <p15:clr>
            <a:srgbClr val="A4A3A4"/>
          </p15:clr>
        </p15:guide>
        <p15:guide id="4" orient="horz" pos="1729" userDrawn="1">
          <p15:clr>
            <a:srgbClr val="A4A3A4"/>
          </p15:clr>
        </p15:guide>
        <p15:guide id="5" orient="horz" pos="3090" userDrawn="1">
          <p15:clr>
            <a:srgbClr val="A4A3A4"/>
          </p15:clr>
        </p15:guide>
        <p15:guide id="6" orient="horz" pos="1434" userDrawn="1">
          <p15:clr>
            <a:srgbClr val="A4A3A4"/>
          </p15:clr>
        </p15:guide>
        <p15:guide id="7" pos="52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cilia Pinto Taylor" initials="CPT" lastIdx="2" clrIdx="0"/>
  <p:cmAuthor id="2" name="Karen Gumbo" initials="KG" lastIdx="4" clrIdx="1">
    <p:extLst>
      <p:ext uri="{19B8F6BF-5375-455C-9EA6-DF929625EA0E}">
        <p15:presenceInfo xmlns:p15="http://schemas.microsoft.com/office/powerpoint/2012/main" userId="S-1-5-21-81677557-636298986-184886979-50156" providerId="AD"/>
      </p:ext>
    </p:extLst>
  </p:cmAuthor>
  <p:cmAuthor id="3" name="Lihle Ndlangamandla" initials="LN" lastIdx="1" clrIdx="2">
    <p:extLst>
      <p:ext uri="{19B8F6BF-5375-455C-9EA6-DF929625EA0E}">
        <p15:presenceInfo xmlns:p15="http://schemas.microsoft.com/office/powerpoint/2012/main" userId="S::LihleN@dbsa.org::d23e7a00-ccdb-422f-8882-f9a0d8277a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BB040"/>
    <a:srgbClr val="C00000"/>
    <a:srgbClr val="402020"/>
    <a:srgbClr val="E24F25"/>
    <a:srgbClr val="757070"/>
    <a:srgbClr val="000000"/>
    <a:srgbClr val="767171"/>
    <a:srgbClr val="301C16"/>
    <a:srgbClr val="AFBE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662" autoAdjust="0"/>
    <p:restoredTop sz="95206" autoAdjust="0"/>
  </p:normalViewPr>
  <p:slideViewPr>
    <p:cSldViewPr snapToGrid="0" snapToObjects="1">
      <p:cViewPr varScale="1">
        <p:scale>
          <a:sx n="66" d="100"/>
          <a:sy n="66" d="100"/>
        </p:scale>
        <p:origin x="68" y="220"/>
      </p:cViewPr>
      <p:guideLst>
        <p:guide pos="3840"/>
        <p:guide orient="horz" pos="2137"/>
        <p:guide orient="horz" pos="1729"/>
        <p:guide orient="horz" pos="3090"/>
        <p:guide orient="horz" pos="1434"/>
        <p:guide pos="52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4006A63-FF5F-4891-9E61-0B9A445D01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60994D-F9ED-41CC-872A-C8E8A58A873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841FAA-0DE7-44A9-A811-9F2BA88BDE4D}" type="datetimeFigureOut">
              <a:rPr lang="en-ZA" smtClean="0"/>
              <a:t>2025/09/23</a:t>
            </a:fld>
            <a:endParaRPr lang="en-Z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B0FEA8-25DF-4273-ADEF-B0101AB07D3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CFB541-702C-43F8-BD62-71BA78BC910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8BE4D-6E48-4A18-AED1-9C6402B0D8B7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96605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EE076-885C-9E4C-B1B4-BA818F699C90}" type="datetimeFigureOut">
              <a:rPr lang="en-US" smtClean="0"/>
              <a:t>9/23/2025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E5D0C-BB67-3846-ABCD-0297B66574F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160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4638" y="847725"/>
            <a:ext cx="6248400" cy="35163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205D9-CD5C-48E8-A935-247AEA54003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116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4638" y="847725"/>
            <a:ext cx="6248400" cy="35163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205D9-CD5C-48E8-A935-247AEA54003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102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1E5D0C-BB67-3846-ABCD-0297B66574F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125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6.xml"/><Relationship Id="rId7" Type="http://schemas.openxmlformats.org/officeDocument/2006/relationships/image" Target="../media/image7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oleObject" Target="../embeddings/oleObject3.bin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7.xml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tags" Target="../tags/tag10.xml"/><Relationship Id="rId7" Type="http://schemas.openxmlformats.org/officeDocument/2006/relationships/oleObject" Target="../embeddings/oleObject4.bin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2.xml"/><Relationship Id="rId10" Type="http://schemas.openxmlformats.org/officeDocument/2006/relationships/oleObject" Target="../embeddings/oleObject5.bin"/><Relationship Id="rId4" Type="http://schemas.openxmlformats.org/officeDocument/2006/relationships/tags" Target="../tags/tag11.xml"/><Relationship Id="rId9" Type="http://schemas.openxmlformats.org/officeDocument/2006/relationships/image" Target="../media/image8.png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tags" Target="../tags/tag15.xml"/><Relationship Id="rId7" Type="http://schemas.openxmlformats.org/officeDocument/2006/relationships/oleObject" Target="../embeddings/oleObject4.bin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17.xml"/><Relationship Id="rId10" Type="http://schemas.openxmlformats.org/officeDocument/2006/relationships/oleObject" Target="../embeddings/oleObject6.bin"/><Relationship Id="rId4" Type="http://schemas.openxmlformats.org/officeDocument/2006/relationships/tags" Target="../tags/tag16.xml"/><Relationship Id="rId9" Type="http://schemas.openxmlformats.org/officeDocument/2006/relationships/image" Target="../media/image8.pn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0.xml"/><Relationship Id="rId4" Type="http://schemas.openxmlformats.org/officeDocument/2006/relationships/image" Target="../media/image4.emf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5" name="Picture Placeholder 7214">
            <a:extLst>
              <a:ext uri="{FF2B5EF4-FFF2-40B4-BE49-F238E27FC236}">
                <a16:creationId xmlns:a16="http://schemas.microsoft.com/office/drawing/2014/main" id="{D114D96A-9FFF-4C12-89E6-CFA283F7BE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89139"/>
            <a:ext cx="12192000" cy="4868862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ZA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D0B29E09-B633-4294-8360-AE355F6F78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1079" y="478312"/>
            <a:ext cx="9180000" cy="1028216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16DB179-B096-4879-856B-F41FDE5FDF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1079" y="1520825"/>
            <a:ext cx="9180000" cy="58758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EB034C-201A-2043-804D-5324BFEEEC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28793" y="155461"/>
            <a:ext cx="2984923" cy="156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320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A4F5D1-E843-495A-9693-0BDE40323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48D1A80-35AF-4F31-9694-F91E515C35A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76000" y="1512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9E4EF01F-E801-42C9-9D0F-0E91730AFDF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76000" y="3924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5A706D89-4D2F-40B5-83D3-1342AB8C3B1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336000" y="1512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92E91344-719D-4AED-8904-B406D9982AB1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6336000" y="3924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DD2AC0-5160-42CA-A94E-EAE019CFA07E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2596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4E31E-D0ED-BF4C-8F01-169C699EA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300" y="1512000"/>
            <a:ext cx="5292000" cy="467420"/>
          </a:xfrm>
          <a:prstGeom prst="rect">
            <a:avLst/>
          </a:prstGeom>
          <a:solidFill>
            <a:schemeClr val="accent2"/>
          </a:solidFill>
        </p:spPr>
        <p:txBody>
          <a:bodyPr anchor="b"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4DFBD0-877C-964D-B4B3-D6642782E9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6000" y="1512000"/>
            <a:ext cx="5292000" cy="467420"/>
          </a:xfrm>
          <a:prstGeom prst="rect">
            <a:avLst/>
          </a:prstGeom>
          <a:solidFill>
            <a:schemeClr val="accent2"/>
          </a:solidFill>
        </p:spPr>
        <p:txBody>
          <a:bodyPr anchor="b"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A4E034-E54E-314D-89F7-FEAA3C741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77E23B-89B3-4148-8651-94BDEFFB0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8C9B3A0-57E2-4ABF-AB01-31A52F9A09A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77300" y="1980000"/>
            <a:ext cx="5292000" cy="41767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849CC09-F5A9-4D08-8B66-4D52A84EE20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6336000" y="1980000"/>
            <a:ext cx="5292000" cy="41767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52805D-9AB0-4DB9-9468-DED7F5831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1EAB735-A20A-42E5-8A38-FB0C25EC9F2A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1614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B9F275-7CAB-47A5-9BF5-7B7AE11E0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ADAF637-30A9-4E85-864E-2F0297D8709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75999" y="1512000"/>
            <a:ext cx="5292000" cy="46450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C7535C6-94EA-4293-9862-78C3F50FA03A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1F72201-EFA6-4A51-8095-D35577CC451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324002" y="1319213"/>
            <a:ext cx="5867997" cy="5538787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/>
              <a:t>Photo to go here</a:t>
            </a:r>
          </a:p>
        </p:txBody>
      </p:sp>
    </p:spTree>
    <p:extLst>
      <p:ext uri="{BB962C8B-B14F-4D97-AF65-F5344CB8AC3E}">
        <p14:creationId xmlns:p14="http://schemas.microsoft.com/office/powerpoint/2010/main" val="997884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A4F5D1-E843-495A-9693-0BDE40323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48D1A80-35AF-4F31-9694-F91E515C35A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76000" y="1512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9E4EF01F-E801-42C9-9D0F-0E91730AFDF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76000" y="3924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DD2AC0-5160-42CA-A94E-EAE019CFA07E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62E8B2A9-C43D-47E5-AE16-448D85A64A4B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324002" y="1319213"/>
            <a:ext cx="5867997" cy="5538787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/>
              <a:t>Photo to go here</a:t>
            </a:r>
          </a:p>
        </p:txBody>
      </p:sp>
    </p:spTree>
    <p:extLst>
      <p:ext uri="{BB962C8B-B14F-4D97-AF65-F5344CB8AC3E}">
        <p14:creationId xmlns:p14="http://schemas.microsoft.com/office/powerpoint/2010/main" val="3531384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4B3074-141B-5946-B9E1-42EFC0E7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C490977-A34B-46F3-BFA4-BAEDD7BCAFE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3B72F2-15DE-42CC-9B95-02B569D4C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CBB275C-4CF8-42F7-9D0E-C5AFE1825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348712"/>
            <a:ext cx="1104181" cy="365125"/>
          </a:xfrm>
        </p:spPr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61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52CACB-6AD7-3849-BEF7-AA83DC15D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30D635-7FEF-9042-9D92-ECDCC61E3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0995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0DCE214-DA05-4711-A086-8501880DC8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grayscl/>
          </a:blip>
          <a:srcRect t="2871" b="12859"/>
          <a:stretch/>
        </p:blipFill>
        <p:spPr>
          <a:xfrm>
            <a:off x="1" y="0"/>
            <a:ext cx="12191998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A59F16A-E5DE-451E-B98A-D3D8D1602E13}"/>
              </a:ext>
            </a:extLst>
          </p:cNvPr>
          <p:cNvSpPr/>
          <p:nvPr userDrawn="1"/>
        </p:nvSpPr>
        <p:spPr>
          <a:xfrm>
            <a:off x="0" y="381000"/>
            <a:ext cx="5486400" cy="6477000"/>
          </a:xfrm>
          <a:prstGeom prst="rect">
            <a:avLst/>
          </a:prstGeom>
          <a:gradFill>
            <a:gsLst>
              <a:gs pos="0">
                <a:srgbClr val="010101"/>
              </a:gs>
              <a:gs pos="100000">
                <a:srgbClr val="010101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0" y="0"/>
          <a:ext cx="215979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215979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8278E98F-2C39-43BB-BFDF-B42987117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904999"/>
            <a:ext cx="4724400" cy="762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E9382E7-C0F3-4828-9D5A-29111EED32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685800"/>
            <a:ext cx="2057400" cy="1066800"/>
          </a:xfrm>
        </p:spPr>
        <p:txBody>
          <a:bodyPr anchor="ctr">
            <a:noAutofit/>
          </a:bodyPr>
          <a:lstStyle>
            <a:lvl1pPr>
              <a:defRPr sz="96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##</a:t>
            </a:r>
            <a:endParaRPr lang="en-ZA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5030C0-F1E7-4A25-A37A-01D2AFA58E70}"/>
              </a:ext>
            </a:extLst>
          </p:cNvPr>
          <p:cNvSpPr/>
          <p:nvPr userDrawn="1"/>
        </p:nvSpPr>
        <p:spPr>
          <a:xfrm>
            <a:off x="11277600" y="6629400"/>
            <a:ext cx="914400" cy="228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DA003A-64B9-43E6-B581-F3D2B8173FDF}"/>
              </a:ext>
            </a:extLst>
          </p:cNvPr>
          <p:cNvSpPr/>
          <p:nvPr userDrawn="1"/>
        </p:nvSpPr>
        <p:spPr>
          <a:xfrm>
            <a:off x="11125200" y="6629400"/>
            <a:ext cx="609600" cy="228600"/>
          </a:xfrm>
          <a:prstGeom prst="rect">
            <a:avLst/>
          </a:prstGeom>
        </p:spPr>
        <p:txBody>
          <a:bodyPr vert="horz" lIns="0" tIns="0" rIns="0" bIns="0" rtlCol="0" anchor="ctr"/>
          <a:lstStyle/>
          <a:p>
            <a:pPr lvl="0" algn="r"/>
            <a:fld id="{28AEC0C8-2B28-4D36-9D45-031650E08E30}" type="slidenum">
              <a:rPr lang="en-ZA" sz="1000" b="1" smtClean="0">
                <a:solidFill>
                  <a:schemeClr val="bg1"/>
                </a:solidFill>
              </a:rPr>
              <a:t>‹#›</a:t>
            </a:fld>
            <a:endParaRPr lang="en-ZA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272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5" name="Picture Placeholder 7214">
            <a:extLst>
              <a:ext uri="{FF2B5EF4-FFF2-40B4-BE49-F238E27FC236}">
                <a16:creationId xmlns:a16="http://schemas.microsoft.com/office/drawing/2014/main" id="{D114D96A-9FFF-4C12-89E6-CFA283F7BE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89139"/>
            <a:ext cx="12192000" cy="4868862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picture</a:t>
            </a:r>
            <a:endParaRPr lang="en-ZA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D0B29E09-B633-4294-8360-AE355F6F78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1079" y="478312"/>
            <a:ext cx="9180000" cy="1028216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16DB179-B096-4879-856B-F41FDE5FDF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1079" y="1520825"/>
            <a:ext cx="9180000" cy="58758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EB034C-201A-2043-804D-5324BFEEEC5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8793" y="155461"/>
            <a:ext cx="2984923" cy="156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853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5" name="Picture Placeholder 7214">
            <a:extLst>
              <a:ext uri="{FF2B5EF4-FFF2-40B4-BE49-F238E27FC236}">
                <a16:creationId xmlns:a16="http://schemas.microsoft.com/office/drawing/2014/main" id="{D114D96A-9FFF-4C12-89E6-CFA283F7BE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870800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picture</a:t>
            </a:r>
            <a:endParaRPr lang="en-ZA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D0B29E09-B633-4294-8360-AE355F6F78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6192" y="5017448"/>
            <a:ext cx="11093203" cy="594789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Divider slide title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16DB179-B096-4879-856B-F41FDE5FDF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6192" y="5612237"/>
            <a:ext cx="11093203" cy="50389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78011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AAD0-3C86-4AD8-81D7-994BBF7E5EE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03E435F5-DD78-4D34-957C-ED71A2B5647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76000" y="1512000"/>
            <a:ext cx="11052000" cy="41767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B1D079-E8F8-4C7E-9D24-B5E59D145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846E9F3-1A7B-4387-B05A-AB2A0F623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348712"/>
            <a:ext cx="1104181" cy="365125"/>
          </a:xfrm>
          <a:prstGeom prst="rect">
            <a:avLst/>
          </a:prstGeom>
          <a:noFill/>
        </p:spPr>
        <p:txBody>
          <a:bodyPr vert="horz" lIns="504000" tIns="45720" rIns="252000" bIns="45720" rtlCol="0" anchor="ctr"/>
          <a:lstStyle>
            <a:lvl1pPr algn="l">
              <a:defRPr sz="105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AAA9C1D-B0C2-49C4-B245-5977D0C47BFA}"/>
              </a:ext>
            </a:extLst>
          </p:cNvPr>
          <p:cNvSpPr txBox="1">
            <a:spLocks/>
          </p:cNvSpPr>
          <p:nvPr userDrawn="1"/>
        </p:nvSpPr>
        <p:spPr>
          <a:xfrm>
            <a:off x="0" y="1041205"/>
            <a:ext cx="12192000" cy="366257"/>
          </a:xfrm>
          <a:prstGeom prst="rect">
            <a:avLst/>
          </a:prstGeom>
          <a:solidFill>
            <a:srgbClr val="F5A81C"/>
          </a:solidFill>
        </p:spPr>
        <p:txBody>
          <a:bodyPr/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5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719138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										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AB60BAD-8580-4CDA-8169-9ADAD9749AA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8000" y="1086586"/>
            <a:ext cx="9684993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705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5" name="Picture Placeholder 7214">
            <a:extLst>
              <a:ext uri="{FF2B5EF4-FFF2-40B4-BE49-F238E27FC236}">
                <a16:creationId xmlns:a16="http://schemas.microsoft.com/office/drawing/2014/main" id="{D114D96A-9FFF-4C12-89E6-CFA283F7BE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870800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ZA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D0B29E09-B633-4294-8360-AE355F6F78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6192" y="5017448"/>
            <a:ext cx="11093203" cy="594789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Divider slide title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16DB179-B096-4879-856B-F41FDE5FDF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6192" y="5612237"/>
            <a:ext cx="11093203" cy="50389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84924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D2F30-9801-45FE-8097-7423AA67A5F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76000" y="1512000"/>
            <a:ext cx="11052000" cy="2232000"/>
          </a:xfr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AAD0-3C86-4AD8-81D7-994BBF7E5EE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B45D345-C6F5-486A-9688-2850A3478A3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76000" y="3924000"/>
            <a:ext cx="11052000" cy="2232000"/>
          </a:xfr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F5204B-5A82-4C86-80F8-21481DBB8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3585F59-2A24-47B4-AC6F-0F3B7B892D70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A32DF0-19AF-47FE-ACEA-DD1400345A3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5692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B9F275-7CAB-47A5-9BF5-7B7AE11E0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ADAF637-30A9-4E85-864E-2F0297D8709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75999" y="1512000"/>
            <a:ext cx="5292000" cy="46450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4BF37B5-A4FD-4AD7-8C70-11EBDFE6F669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6336000" y="1512000"/>
            <a:ext cx="5292000" cy="4653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C7535C6-94EA-4293-9862-78C3F50FA03A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35926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2F6E8B-0EB5-4C4B-9D11-72FE48F41C6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1512000"/>
            <a:ext cx="3528000" cy="4631336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C08D098C-6017-499A-B0D9-AC2E8C89335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111603" y="1512000"/>
            <a:ext cx="3528000" cy="4631336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1C018B9-3C06-4742-A5AC-E8210F3296A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332000" y="1512000"/>
            <a:ext cx="3528000" cy="4645025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FC491-B8CC-4E13-968E-518AC8CB3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28BA15A-5680-49EF-BE2C-DC4ED75B7DD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56357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2F6E8B-0EB5-4C4B-9D11-72FE48F41C6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1512000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C08D098C-6017-499A-B0D9-AC2E8C89335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111603" y="1512000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1C018B9-3C06-4742-A5AC-E8210F3296A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332000" y="1512000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FC491-B8CC-4E13-968E-518AC8CB3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28BA15A-5680-49EF-BE2C-DC4ED75B7DD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7E60BD0-2FBB-4B6B-8812-E0DD97989B7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50863" y="3936023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8D899DA-19B2-4C7B-A33C-7BDF4F18435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111603" y="3936023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2FF99B76-1EED-4F36-8C92-46B3A07833CC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332000" y="3936023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677685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ergy - Proje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D1F1E9-2F16-49A8-B18C-14E035F41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5F6A113-0BCA-4FC4-A124-2818674004D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50863" y="1485328"/>
            <a:ext cx="5328000" cy="1224000"/>
          </a:xfrm>
          <a:ln>
            <a:noFill/>
          </a:ln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17EC6645-32C5-4F8E-8BFC-FFBCD2C2DF0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50863" y="3232434"/>
            <a:ext cx="5328000" cy="1512000"/>
          </a:xfrm>
          <a:ln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0266C90-E7AD-431F-971E-ACA0CECD9F4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906314-B2BC-4E9F-8E76-450077AB12AF}"/>
              </a:ext>
            </a:extLst>
          </p:cNvPr>
          <p:cNvCxnSpPr>
            <a:cxnSpLocks/>
          </p:cNvCxnSpPr>
          <p:nvPr/>
        </p:nvCxnSpPr>
        <p:spPr>
          <a:xfrm>
            <a:off x="550863" y="3143386"/>
            <a:ext cx="532923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2CBEC23D-A081-4CB5-898F-46C465A8D54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324002" y="1319213"/>
            <a:ext cx="5867997" cy="5538787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/>
              <a:t>Project image to go here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2A8D64F-8BA9-449D-9FF9-F028B6EB8CE4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550863" y="5235539"/>
            <a:ext cx="5328000" cy="976036"/>
          </a:xfrm>
          <a:ln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49AD1A3-F467-41BF-9EA4-A9D985144D69}"/>
              </a:ext>
            </a:extLst>
          </p:cNvPr>
          <p:cNvCxnSpPr>
            <a:cxnSpLocks/>
          </p:cNvCxnSpPr>
          <p:nvPr/>
        </p:nvCxnSpPr>
        <p:spPr>
          <a:xfrm>
            <a:off x="550863" y="5155116"/>
            <a:ext cx="5329237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87">
            <a:extLst>
              <a:ext uri="{FF2B5EF4-FFF2-40B4-BE49-F238E27FC236}">
                <a16:creationId xmlns:a16="http://schemas.microsoft.com/office/drawing/2014/main" id="{D04E0BDD-3BEA-4BA6-BDEC-19BB037708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50863" y="2819386"/>
            <a:ext cx="5329237" cy="324000"/>
          </a:xfrm>
        </p:spPr>
        <p:txBody>
          <a:bodyPr lIns="0" tIns="36000" rIns="0" bIns="36000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ZA" dirty="0"/>
              <a:t>Features heading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ABD28B16-56DA-4C77-B8E5-931CACF2415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50863" y="4822490"/>
            <a:ext cx="5329237" cy="324000"/>
          </a:xfrm>
        </p:spPr>
        <p:txBody>
          <a:bodyPr lIns="0" tIns="36000" rIns="0" bIns="36000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r>
              <a:rPr lang="en-ZA" dirty="0"/>
              <a:t>Impact heading</a:t>
            </a:r>
          </a:p>
        </p:txBody>
      </p:sp>
    </p:spTree>
    <p:extLst>
      <p:ext uri="{BB962C8B-B14F-4D97-AF65-F5344CB8AC3E}">
        <p14:creationId xmlns:p14="http://schemas.microsoft.com/office/powerpoint/2010/main" val="33448400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ter - Proje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D1F1E9-2F16-49A8-B18C-14E035F41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0266C90-E7AD-431F-971E-ACA0CECD9F4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2CBEC23D-A081-4CB5-898F-46C465A8D54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1319213"/>
            <a:ext cx="5867997" cy="5538787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/>
              <a:t>Project image to go here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7054A13-85B2-414A-8760-AFFB16CE3430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6313308" y="1485328"/>
            <a:ext cx="5328000" cy="1224000"/>
          </a:xfrm>
          <a:ln>
            <a:noFill/>
          </a:ln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201D4D64-AB3F-476E-8DCC-97A2F5E672D9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6313308" y="3232434"/>
            <a:ext cx="5328000" cy="1512000"/>
          </a:xfrm>
          <a:ln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7500E3F-1B7F-425A-BA15-0279907C30A8}"/>
              </a:ext>
            </a:extLst>
          </p:cNvPr>
          <p:cNvCxnSpPr>
            <a:cxnSpLocks/>
          </p:cNvCxnSpPr>
          <p:nvPr/>
        </p:nvCxnSpPr>
        <p:spPr>
          <a:xfrm>
            <a:off x="6313308" y="3143386"/>
            <a:ext cx="532923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811EE97-501B-4818-BD31-8D5A8969CE99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6313308" y="5235539"/>
            <a:ext cx="5328000" cy="976036"/>
          </a:xfrm>
          <a:ln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408BA5-C035-42E9-8523-E70300246704}"/>
              </a:ext>
            </a:extLst>
          </p:cNvPr>
          <p:cNvCxnSpPr>
            <a:cxnSpLocks/>
          </p:cNvCxnSpPr>
          <p:nvPr/>
        </p:nvCxnSpPr>
        <p:spPr>
          <a:xfrm>
            <a:off x="6313308" y="5155116"/>
            <a:ext cx="5329237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87">
            <a:extLst>
              <a:ext uri="{FF2B5EF4-FFF2-40B4-BE49-F238E27FC236}">
                <a16:creationId xmlns:a16="http://schemas.microsoft.com/office/drawing/2014/main" id="{1BA48E22-F513-4DF6-B3A0-0EEF2A465D1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13308" y="2819386"/>
            <a:ext cx="5329237" cy="324000"/>
          </a:xfrm>
        </p:spPr>
        <p:txBody>
          <a:bodyPr lIns="0" tIns="36000" rIns="0" bIns="36000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ZA" dirty="0"/>
              <a:t>Features heading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6495150A-B875-49B4-85CA-E9F5B95AAEC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13308" y="4822490"/>
            <a:ext cx="5329237" cy="324000"/>
          </a:xfrm>
        </p:spPr>
        <p:txBody>
          <a:bodyPr lIns="0" tIns="36000" rIns="0" bIns="36000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r>
              <a:rPr lang="en-ZA" dirty="0"/>
              <a:t>Impact heading</a:t>
            </a:r>
          </a:p>
        </p:txBody>
      </p:sp>
    </p:spTree>
    <p:extLst>
      <p:ext uri="{BB962C8B-B14F-4D97-AF65-F5344CB8AC3E}">
        <p14:creationId xmlns:p14="http://schemas.microsoft.com/office/powerpoint/2010/main" val="10269760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A4F5D1-E843-495A-9693-0BDE40323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48D1A80-35AF-4F31-9694-F91E515C35A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76000" y="1512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9E4EF01F-E801-42C9-9D0F-0E91730AFDF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76000" y="3924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5A706D89-4D2F-40B5-83D3-1342AB8C3B1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336000" y="1512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92E91344-719D-4AED-8904-B406D9982AB1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6336000" y="3924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DD2AC0-5160-42CA-A94E-EAE019CFA07E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62197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4E31E-D0ED-BF4C-8F01-169C699EA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300" y="1512000"/>
            <a:ext cx="5292000" cy="467420"/>
          </a:xfrm>
          <a:prstGeom prst="rect">
            <a:avLst/>
          </a:prstGeom>
          <a:solidFill>
            <a:schemeClr val="accent2"/>
          </a:solidFill>
        </p:spPr>
        <p:txBody>
          <a:bodyPr anchor="b"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4DFBD0-877C-964D-B4B3-D6642782E9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6000" y="1512000"/>
            <a:ext cx="5292000" cy="467420"/>
          </a:xfrm>
          <a:prstGeom prst="rect">
            <a:avLst/>
          </a:prstGeom>
          <a:solidFill>
            <a:schemeClr val="accent2"/>
          </a:solidFill>
        </p:spPr>
        <p:txBody>
          <a:bodyPr anchor="b"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A4E034-E54E-314D-89F7-FEAA3C741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77E23B-89B3-4148-8651-94BDEFFB0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8C9B3A0-57E2-4ABF-AB01-31A52F9A09A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77300" y="1980000"/>
            <a:ext cx="5292000" cy="4176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849CC09-F5A9-4D08-8B66-4D52A84EE20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6336000" y="1980000"/>
            <a:ext cx="5292000" cy="4176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52805D-9AB0-4DB9-9468-DED7F5831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1EAB735-A20A-42E5-8A38-FB0C25EC9F2A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33387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B9F275-7CAB-47A5-9BF5-7B7AE11E0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ADAF637-30A9-4E85-864E-2F0297D8709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75999" y="1512000"/>
            <a:ext cx="5292000" cy="46450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C7535C6-94EA-4293-9862-78C3F50FA03A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1F72201-EFA6-4A51-8095-D35577CC451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324002" y="1319213"/>
            <a:ext cx="5867997" cy="5538787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/>
              <a:t>Photo to go here</a:t>
            </a:r>
          </a:p>
        </p:txBody>
      </p:sp>
    </p:spTree>
    <p:extLst>
      <p:ext uri="{BB962C8B-B14F-4D97-AF65-F5344CB8AC3E}">
        <p14:creationId xmlns:p14="http://schemas.microsoft.com/office/powerpoint/2010/main" val="16439284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A4F5D1-E843-495A-9693-0BDE40323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48D1A80-35AF-4F31-9694-F91E515C35A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76000" y="1512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9E4EF01F-E801-42C9-9D0F-0E91730AFDF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76000" y="3924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DD2AC0-5160-42CA-A94E-EAE019CFA07E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62E8B2A9-C43D-47E5-AE16-448D85A64A4B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324002" y="1319213"/>
            <a:ext cx="5867997" cy="5538787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/>
              <a:t>Photo to go here</a:t>
            </a:r>
          </a:p>
        </p:txBody>
      </p:sp>
    </p:spTree>
    <p:extLst>
      <p:ext uri="{BB962C8B-B14F-4D97-AF65-F5344CB8AC3E}">
        <p14:creationId xmlns:p14="http://schemas.microsoft.com/office/powerpoint/2010/main" val="10917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AAD0-3C86-4AD8-81D7-994BBF7E5EE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03E435F5-DD78-4D34-957C-ED71A2B5647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76000" y="1512000"/>
            <a:ext cx="11052000" cy="417671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B1D079-E8F8-4C7E-9D24-B5E59D145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AB60BAD-8580-4CDA-8169-9ADAD9749AA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846E9F3-1A7B-4387-B05A-AB2A0F623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348712"/>
            <a:ext cx="1104181" cy="365125"/>
          </a:xfrm>
          <a:prstGeom prst="rect">
            <a:avLst/>
          </a:prstGeom>
          <a:noFill/>
        </p:spPr>
        <p:txBody>
          <a:bodyPr vert="horz" lIns="504000" tIns="45720" rIns="252000" bIns="45720" rtlCol="0" anchor="ctr"/>
          <a:lstStyle>
            <a:lvl1pPr algn="l">
              <a:defRPr sz="105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0D712AE6-0A2C-8540-9ACB-1C6BCF181E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4903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4B3074-141B-5946-B9E1-42EFC0E7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C490977-A34B-46F3-BFA4-BAEDD7BCAFE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3B72F2-15DE-42CC-9B95-02B569D4C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CBB275C-4CF8-42F7-9D0E-C5AFE1825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348712"/>
            <a:ext cx="1104181" cy="365125"/>
          </a:xfrm>
        </p:spPr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9509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52CACB-6AD7-3849-BEF7-AA83DC15D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30D635-7FEF-9042-9D92-ECDCC61E3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7786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09" hidden="1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9651736"/>
              </p:ext>
            </p:extLst>
          </p:nvPr>
        </p:nvGraphicFramePr>
        <p:xfrm>
          <a:off x="0" y="0"/>
          <a:ext cx="195385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4" name="Object 10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95385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Bar_06_COL_POS [Converted]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78295" y="6410328"/>
            <a:ext cx="1598246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32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904633" y="6224588"/>
            <a:ext cx="1067190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en-GB" sz="1800" dirty="0">
              <a:latin typeface="+mn-lt"/>
              <a:cs typeface="Arial" pitchFamily="34" charset="0"/>
            </a:endParaRPr>
          </a:p>
        </p:txBody>
      </p:sp>
      <p:sp>
        <p:nvSpPr>
          <p:cNvPr id="28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924996" y="2730734"/>
            <a:ext cx="8392582" cy="461665"/>
          </a:xfrm>
        </p:spPr>
        <p:txBody>
          <a:bodyPr vert="horz" anchor="b"/>
          <a:lstStyle>
            <a:lvl1pPr>
              <a:defRPr sz="3000" b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9" name="Rectangle 2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25337" y="3281727"/>
            <a:ext cx="8381722" cy="307777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 b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0"/>
            <p:custDataLst>
              <p:tags r:id="rId4"/>
            </p:custDataLst>
          </p:nvPr>
        </p:nvSpPr>
        <p:spPr/>
        <p:txBody>
          <a:bodyPr/>
          <a:lstStyle>
            <a:lvl1pPr algn="l" rtl="0" fontAlgn="base">
              <a:spcBef>
                <a:spcPct val="50000"/>
              </a:spcBef>
              <a:spcAft>
                <a:spcPct val="0"/>
              </a:spcAft>
              <a:defRPr lang="en-US" sz="9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4694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Left text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09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0" y="0"/>
          <a:ext cx="195385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360" imgH="360" progId="TCLayout.ActiveDocument.1">
                  <p:embed/>
                </p:oleObj>
              </mc:Choice>
              <mc:Fallback>
                <p:oleObj name="think-cell Slide" r:id="rId7" imgW="360" imgH="360" progId="TCLayout.ActiveDocument.1">
                  <p:embed/>
                  <p:pic>
                    <p:nvPicPr>
                      <p:cNvPr id="4" name="Object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95385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Bar_06_COL_POS [Converted]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978295" y="6410328"/>
            <a:ext cx="1598246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32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904633" y="6224588"/>
            <a:ext cx="1067190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en-GB" sz="1800" dirty="0">
              <a:latin typeface="+mn-lt"/>
              <a:cs typeface="Arial" pitchFamily="34" charset="0"/>
            </a:endParaRPr>
          </a:p>
        </p:txBody>
      </p:sp>
      <p:graphicFrame>
        <p:nvGraphicFramePr>
          <p:cNvPr id="7" name="Object 109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0" y="0"/>
          <a:ext cx="195385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360" imgH="360" progId="">
                  <p:embed/>
                </p:oleObj>
              </mc:Choice>
              <mc:Fallback>
                <p:oleObj name="think-cell Slide" r:id="rId10" imgW="360" imgH="360" progId="">
                  <p:embed/>
                  <p:pic>
                    <p:nvPicPr>
                      <p:cNvPr id="7" name="Object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95385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5566" y="1106131"/>
            <a:ext cx="5234517" cy="1538883"/>
          </a:xfrm>
          <a:noFill/>
          <a:ln w="9525" algn="ctr">
            <a:noFill/>
            <a:miter lim="800000"/>
            <a:headEnd/>
            <a:tailEnd/>
          </a:ln>
        </p:spPr>
        <p:txBody>
          <a:bodyPr/>
          <a:lstStyle>
            <a:lvl1pPr algn="l" rtl="0" eaLnBrk="1" fontAlgn="base" hangingPunct="1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defRPr lang="en-US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175" indent="-176175" algn="l" rtl="0" eaLnBrk="1" fontAlgn="base" hangingPunct="1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"/>
              <a:defRPr lang="en-US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4724" indent="-228550" algn="l" rtl="0" eaLnBrk="1" fontAlgn="base" hangingPunct="1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defRPr lang="en-US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71374" indent="-166651" algn="l" rtl="0" eaLnBrk="1" fontAlgn="base" hangingPunct="1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defRPr lang="en-US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47549" indent="-176175" algn="l" rtl="0" eaLnBrk="1" fontAlgn="base" hangingPunct="1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defRPr lang="en-US" sz="14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0"/>
            <p:custDataLst>
              <p:tags r:id="rId5"/>
            </p:custDataLst>
          </p:nvPr>
        </p:nvSpPr>
        <p:spPr/>
        <p:txBody>
          <a:bodyPr/>
          <a:lstStyle>
            <a:lvl1pPr algn="l" rtl="0" fontAlgn="base">
              <a:spcBef>
                <a:spcPct val="50000"/>
              </a:spcBef>
              <a:spcAft>
                <a:spcPct val="0"/>
              </a:spcAft>
              <a:defRPr lang="en-US" sz="9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6707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09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0" y="0"/>
          <a:ext cx="195385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360" imgH="360" progId="TCLayout.ActiveDocument.1">
                  <p:embed/>
                </p:oleObj>
              </mc:Choice>
              <mc:Fallback>
                <p:oleObj name="think-cell Slide" r:id="rId7" imgW="360" imgH="360" progId="TCLayout.ActiveDocument.1">
                  <p:embed/>
                  <p:pic>
                    <p:nvPicPr>
                      <p:cNvPr id="4" name="Object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95385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7" descr="Bar_06_COL_POS [Converted]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978295" y="6410328"/>
            <a:ext cx="1598246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32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904633" y="6224588"/>
            <a:ext cx="10671908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en-GB" sz="1800" dirty="0">
              <a:latin typeface="+mn-lt"/>
              <a:cs typeface="Arial" pitchFamily="34" charset="0"/>
            </a:endParaRPr>
          </a:p>
        </p:txBody>
      </p:sp>
      <p:graphicFrame>
        <p:nvGraphicFramePr>
          <p:cNvPr id="7" name="Object 109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0" y="0"/>
          <a:ext cx="195385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360" imgH="360" progId="">
                  <p:embed/>
                </p:oleObj>
              </mc:Choice>
              <mc:Fallback>
                <p:oleObj name="think-cell Slide" r:id="rId10" imgW="360" imgH="360" progId="">
                  <p:embed/>
                  <p:pic>
                    <p:nvPicPr>
                      <p:cNvPr id="7" name="Object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95385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220" y="383541"/>
            <a:ext cx="10750549" cy="461665"/>
          </a:xfrm>
        </p:spPr>
        <p:txBody>
          <a:bodyPr/>
          <a:lstStyle>
            <a:lvl1pPr>
              <a:defRPr sz="3000" b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9804" y="1096009"/>
            <a:ext cx="10672234" cy="2154436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 sz="2000">
                <a:latin typeface="+mn-lt"/>
              </a:defRPr>
            </a:lvl2pPr>
            <a:lvl3pPr marL="571374" indent="-342824">
              <a:defRPr sz="2000">
                <a:latin typeface="+mn-lt"/>
              </a:defRPr>
            </a:lvl3pPr>
            <a:lvl4pPr marL="861824" indent="-290450">
              <a:defRPr sz="2000">
                <a:latin typeface="+mn-lt"/>
              </a:defRPr>
            </a:lvl4pPr>
            <a:lvl5pPr marL="1204648" indent="-342824">
              <a:defRPr sz="200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0"/>
            <p:custDataLst>
              <p:tags r:id="rId5"/>
            </p:custDataLst>
          </p:nvPr>
        </p:nvSpPr>
        <p:spPr/>
        <p:txBody>
          <a:bodyPr/>
          <a:lstStyle>
            <a:lvl1pPr algn="l" rtl="0" fontAlgn="base">
              <a:spcBef>
                <a:spcPct val="50000"/>
              </a:spcBef>
              <a:spcAft>
                <a:spcPct val="0"/>
              </a:spcAft>
              <a:defRPr lang="en-US" sz="9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95736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5" name="Picture Placeholder 7214">
            <a:extLst>
              <a:ext uri="{FF2B5EF4-FFF2-40B4-BE49-F238E27FC236}">
                <a16:creationId xmlns:a16="http://schemas.microsoft.com/office/drawing/2014/main" id="{D114D96A-9FFF-4C12-89E6-CFA283F7BE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89139"/>
            <a:ext cx="12192000" cy="4868862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picture</a:t>
            </a:r>
            <a:endParaRPr lang="en-ZA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D0B29E09-B633-4294-8360-AE355F6F78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1079" y="478312"/>
            <a:ext cx="9180000" cy="1028216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16DB179-B096-4879-856B-F41FDE5FDF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1079" y="1520825"/>
            <a:ext cx="9180000" cy="58758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EB034C-201A-2043-804D-5324BFEEEC5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8793" y="155461"/>
            <a:ext cx="2984923" cy="156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426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5" name="Picture Placeholder 7214">
            <a:extLst>
              <a:ext uri="{FF2B5EF4-FFF2-40B4-BE49-F238E27FC236}">
                <a16:creationId xmlns:a16="http://schemas.microsoft.com/office/drawing/2014/main" id="{D114D96A-9FFF-4C12-89E6-CFA283F7BE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870800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picture</a:t>
            </a:r>
            <a:endParaRPr lang="en-ZA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D0B29E09-B633-4294-8360-AE355F6F78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6192" y="5017448"/>
            <a:ext cx="11093203" cy="594789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Divider slide title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16DB179-B096-4879-856B-F41FDE5FDF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6192" y="5612237"/>
            <a:ext cx="11093203" cy="50389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02016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AAD0-3C86-4AD8-81D7-994BBF7E5EE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03E435F5-DD78-4D34-957C-ED71A2B5647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76000" y="1512000"/>
            <a:ext cx="11052000" cy="41767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B1D079-E8F8-4C7E-9D24-B5E59D145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846E9F3-1A7B-4387-B05A-AB2A0F623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348712"/>
            <a:ext cx="1104181" cy="365125"/>
          </a:xfrm>
          <a:prstGeom prst="rect">
            <a:avLst/>
          </a:prstGeom>
          <a:noFill/>
        </p:spPr>
        <p:txBody>
          <a:bodyPr vert="horz" lIns="504000" tIns="45720" rIns="252000" bIns="45720" rtlCol="0" anchor="ctr"/>
          <a:lstStyle>
            <a:lvl1pPr algn="l">
              <a:defRPr sz="105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AAA9C1D-B0C2-49C4-B245-5977D0C47BFA}"/>
              </a:ext>
            </a:extLst>
          </p:cNvPr>
          <p:cNvSpPr txBox="1">
            <a:spLocks/>
          </p:cNvSpPr>
          <p:nvPr userDrawn="1"/>
        </p:nvSpPr>
        <p:spPr>
          <a:xfrm>
            <a:off x="0" y="1041205"/>
            <a:ext cx="12192000" cy="366257"/>
          </a:xfrm>
          <a:prstGeom prst="rect">
            <a:avLst/>
          </a:prstGeom>
          <a:solidFill>
            <a:srgbClr val="F5A81C"/>
          </a:solidFill>
        </p:spPr>
        <p:txBody>
          <a:bodyPr/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6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5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719138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										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AB60BAD-8580-4CDA-8169-9ADAD9749AA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68000" y="1086586"/>
            <a:ext cx="9684993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47404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D2F30-9801-45FE-8097-7423AA67A5F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76000" y="1512000"/>
            <a:ext cx="11052000" cy="2232000"/>
          </a:xfr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AAD0-3C86-4AD8-81D7-994BBF7E5EE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B45D345-C6F5-486A-9688-2850A3478A3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76000" y="3924000"/>
            <a:ext cx="11052000" cy="2232000"/>
          </a:xfr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F5204B-5A82-4C86-80F8-21481DBB8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3585F59-2A24-47B4-AC6F-0F3B7B892D70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A32DF0-19AF-47FE-ACEA-DD1400345A3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7767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B9F275-7CAB-47A5-9BF5-7B7AE11E0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ADAF637-30A9-4E85-864E-2F0297D8709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75999" y="1512000"/>
            <a:ext cx="5292000" cy="46450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4BF37B5-A4FD-4AD7-8C70-11EBDFE6F669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6336000" y="1512000"/>
            <a:ext cx="5292000" cy="4653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C7535C6-94EA-4293-9862-78C3F50FA03A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6662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D2F30-9801-45FE-8097-7423AA67A5F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76000" y="1512000"/>
            <a:ext cx="11052000" cy="2232000"/>
          </a:xfrm>
          <a:ln>
            <a:noFill/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AAD0-3C86-4AD8-81D7-994BBF7E5EE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B45D345-C6F5-486A-9688-2850A3478A3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76000" y="3924000"/>
            <a:ext cx="11052000" cy="2232000"/>
          </a:xfrm>
          <a:ln>
            <a:noFill/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F5204B-5A82-4C86-80F8-21481DBB8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3585F59-2A24-47B4-AC6F-0F3B7B892D70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A32DF0-19AF-47FE-ACEA-DD1400345A3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4048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2F6E8B-0EB5-4C4B-9D11-72FE48F41C6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1512000"/>
            <a:ext cx="3528000" cy="4631336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C08D098C-6017-499A-B0D9-AC2E8C89335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111603" y="1512000"/>
            <a:ext cx="3528000" cy="4631336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1C018B9-3C06-4742-A5AC-E8210F3296A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332000" y="1512000"/>
            <a:ext cx="3528000" cy="4645025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FC491-B8CC-4E13-968E-518AC8CB3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28BA15A-5680-49EF-BE2C-DC4ED75B7DD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00585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2F6E8B-0EB5-4C4B-9D11-72FE48F41C6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1512000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C08D098C-6017-499A-B0D9-AC2E8C89335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111603" y="1512000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1C018B9-3C06-4742-A5AC-E8210F3296A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332000" y="1512000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FC491-B8CC-4E13-968E-518AC8CB3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28BA15A-5680-49EF-BE2C-DC4ED75B7DD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7E60BD0-2FBB-4B6B-8812-E0DD97989B7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50863" y="3936023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8D899DA-19B2-4C7B-A33C-7BDF4F18435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111603" y="3936023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2FF99B76-1EED-4F36-8C92-46B3A07833CC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332000" y="3936023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148225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ergy - Proje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D1F1E9-2F16-49A8-B18C-14E035F41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5F6A113-0BCA-4FC4-A124-2818674004D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50863" y="1485328"/>
            <a:ext cx="5328000" cy="1224000"/>
          </a:xfrm>
          <a:ln>
            <a:noFill/>
          </a:ln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17EC6645-32C5-4F8E-8BFC-FFBCD2C2DF0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50863" y="3232434"/>
            <a:ext cx="5328000" cy="1512000"/>
          </a:xfrm>
          <a:ln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0266C90-E7AD-431F-971E-ACA0CECD9F4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906314-B2BC-4E9F-8E76-450077AB12AF}"/>
              </a:ext>
            </a:extLst>
          </p:cNvPr>
          <p:cNvCxnSpPr>
            <a:cxnSpLocks/>
          </p:cNvCxnSpPr>
          <p:nvPr/>
        </p:nvCxnSpPr>
        <p:spPr>
          <a:xfrm>
            <a:off x="550863" y="3143386"/>
            <a:ext cx="532923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2CBEC23D-A081-4CB5-898F-46C465A8D54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324002" y="1319213"/>
            <a:ext cx="5867997" cy="5538787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/>
              <a:t>Project image to go here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2A8D64F-8BA9-449D-9FF9-F028B6EB8CE4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550863" y="5235539"/>
            <a:ext cx="5328000" cy="976036"/>
          </a:xfrm>
          <a:ln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49AD1A3-F467-41BF-9EA4-A9D985144D69}"/>
              </a:ext>
            </a:extLst>
          </p:cNvPr>
          <p:cNvCxnSpPr>
            <a:cxnSpLocks/>
          </p:cNvCxnSpPr>
          <p:nvPr/>
        </p:nvCxnSpPr>
        <p:spPr>
          <a:xfrm>
            <a:off x="550863" y="5155116"/>
            <a:ext cx="5329237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87">
            <a:extLst>
              <a:ext uri="{FF2B5EF4-FFF2-40B4-BE49-F238E27FC236}">
                <a16:creationId xmlns:a16="http://schemas.microsoft.com/office/drawing/2014/main" id="{D04E0BDD-3BEA-4BA6-BDEC-19BB037708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50863" y="2819386"/>
            <a:ext cx="5329237" cy="324000"/>
          </a:xfrm>
        </p:spPr>
        <p:txBody>
          <a:bodyPr lIns="0" tIns="36000" rIns="0" bIns="36000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ZA" dirty="0"/>
              <a:t>Features heading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ABD28B16-56DA-4C77-B8E5-931CACF2415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50863" y="4822490"/>
            <a:ext cx="5329237" cy="324000"/>
          </a:xfrm>
        </p:spPr>
        <p:txBody>
          <a:bodyPr lIns="0" tIns="36000" rIns="0" bIns="36000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r>
              <a:rPr lang="en-ZA" dirty="0"/>
              <a:t>Impact heading</a:t>
            </a:r>
          </a:p>
        </p:txBody>
      </p:sp>
    </p:spTree>
    <p:extLst>
      <p:ext uri="{BB962C8B-B14F-4D97-AF65-F5344CB8AC3E}">
        <p14:creationId xmlns:p14="http://schemas.microsoft.com/office/powerpoint/2010/main" val="35522601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ter - Proje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D1F1E9-2F16-49A8-B18C-14E035F41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0266C90-E7AD-431F-971E-ACA0CECD9F4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2CBEC23D-A081-4CB5-898F-46C465A8D54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1319213"/>
            <a:ext cx="5867997" cy="5538787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/>
              <a:t>Project image to go here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7054A13-85B2-414A-8760-AFFB16CE3430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6313308" y="1485328"/>
            <a:ext cx="5328000" cy="1224000"/>
          </a:xfrm>
          <a:ln>
            <a:noFill/>
          </a:ln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201D4D64-AB3F-476E-8DCC-97A2F5E672D9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6313308" y="3232434"/>
            <a:ext cx="5328000" cy="1512000"/>
          </a:xfrm>
          <a:ln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7500E3F-1B7F-425A-BA15-0279907C30A8}"/>
              </a:ext>
            </a:extLst>
          </p:cNvPr>
          <p:cNvCxnSpPr>
            <a:cxnSpLocks/>
          </p:cNvCxnSpPr>
          <p:nvPr/>
        </p:nvCxnSpPr>
        <p:spPr>
          <a:xfrm>
            <a:off x="6313308" y="3143386"/>
            <a:ext cx="532923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811EE97-501B-4818-BD31-8D5A8969CE99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6313308" y="5235539"/>
            <a:ext cx="5328000" cy="976036"/>
          </a:xfrm>
          <a:ln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408BA5-C035-42E9-8523-E70300246704}"/>
              </a:ext>
            </a:extLst>
          </p:cNvPr>
          <p:cNvCxnSpPr>
            <a:cxnSpLocks/>
          </p:cNvCxnSpPr>
          <p:nvPr/>
        </p:nvCxnSpPr>
        <p:spPr>
          <a:xfrm>
            <a:off x="6313308" y="5155116"/>
            <a:ext cx="5329237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87">
            <a:extLst>
              <a:ext uri="{FF2B5EF4-FFF2-40B4-BE49-F238E27FC236}">
                <a16:creationId xmlns:a16="http://schemas.microsoft.com/office/drawing/2014/main" id="{1BA48E22-F513-4DF6-B3A0-0EEF2A465D1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13308" y="2819386"/>
            <a:ext cx="5329237" cy="324000"/>
          </a:xfrm>
        </p:spPr>
        <p:txBody>
          <a:bodyPr lIns="0" tIns="36000" rIns="0" bIns="36000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ZA" dirty="0"/>
              <a:t>Features heading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6495150A-B875-49B4-85CA-E9F5B95AAEC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13308" y="4822490"/>
            <a:ext cx="5329237" cy="324000"/>
          </a:xfrm>
        </p:spPr>
        <p:txBody>
          <a:bodyPr lIns="0" tIns="36000" rIns="0" bIns="36000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r>
              <a:rPr lang="en-ZA" dirty="0"/>
              <a:t>Impact heading</a:t>
            </a:r>
          </a:p>
        </p:txBody>
      </p:sp>
    </p:spTree>
    <p:extLst>
      <p:ext uri="{BB962C8B-B14F-4D97-AF65-F5344CB8AC3E}">
        <p14:creationId xmlns:p14="http://schemas.microsoft.com/office/powerpoint/2010/main" val="33082185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A4F5D1-E843-495A-9693-0BDE40323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48D1A80-35AF-4F31-9694-F91E515C35A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76000" y="1512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9E4EF01F-E801-42C9-9D0F-0E91730AFDF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76000" y="3924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5A706D89-4D2F-40B5-83D3-1342AB8C3B1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336000" y="1512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92E91344-719D-4AED-8904-B406D9982AB1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6336000" y="3924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DD2AC0-5160-42CA-A94E-EAE019CFA07E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00627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4E31E-D0ED-BF4C-8F01-169C699EA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300" y="1512000"/>
            <a:ext cx="5292000" cy="467420"/>
          </a:xfrm>
          <a:prstGeom prst="rect">
            <a:avLst/>
          </a:prstGeom>
          <a:solidFill>
            <a:schemeClr val="accent2"/>
          </a:solidFill>
        </p:spPr>
        <p:txBody>
          <a:bodyPr anchor="b"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4DFBD0-877C-964D-B4B3-D6642782E9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6000" y="1512000"/>
            <a:ext cx="5292000" cy="467420"/>
          </a:xfrm>
          <a:prstGeom prst="rect">
            <a:avLst/>
          </a:prstGeom>
          <a:solidFill>
            <a:schemeClr val="accent2"/>
          </a:solidFill>
        </p:spPr>
        <p:txBody>
          <a:bodyPr anchor="b"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A4E034-E54E-314D-89F7-FEAA3C741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77E23B-89B3-4148-8651-94BDEFFB0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8C9B3A0-57E2-4ABF-AB01-31A52F9A09A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77300" y="1980000"/>
            <a:ext cx="5292000" cy="4176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849CC09-F5A9-4D08-8B66-4D52A84EE20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6336000" y="1980000"/>
            <a:ext cx="5292000" cy="4176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52805D-9AB0-4DB9-9468-DED7F5831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1EAB735-A20A-42E5-8A38-FB0C25EC9F2A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86609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B9F275-7CAB-47A5-9BF5-7B7AE11E0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ADAF637-30A9-4E85-864E-2F0297D8709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75999" y="1512000"/>
            <a:ext cx="5292000" cy="46450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C7535C6-94EA-4293-9862-78C3F50FA03A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1F72201-EFA6-4A51-8095-D35577CC451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324002" y="1319213"/>
            <a:ext cx="5867997" cy="5538787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/>
              <a:t>Photo to go here</a:t>
            </a:r>
          </a:p>
        </p:txBody>
      </p:sp>
    </p:spTree>
    <p:extLst>
      <p:ext uri="{BB962C8B-B14F-4D97-AF65-F5344CB8AC3E}">
        <p14:creationId xmlns:p14="http://schemas.microsoft.com/office/powerpoint/2010/main" val="18170967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A4F5D1-E843-495A-9693-0BDE40323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48D1A80-35AF-4F31-9694-F91E515C35A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76000" y="1512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9E4EF01F-E801-42C9-9D0F-0E91730AFDF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76000" y="3924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DD2AC0-5160-42CA-A94E-EAE019CFA07E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62E8B2A9-C43D-47E5-AE16-448D85A64A4B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324002" y="1319213"/>
            <a:ext cx="5867997" cy="5538787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/>
              <a:t>Photo to go here</a:t>
            </a:r>
          </a:p>
        </p:txBody>
      </p:sp>
    </p:spTree>
    <p:extLst>
      <p:ext uri="{BB962C8B-B14F-4D97-AF65-F5344CB8AC3E}">
        <p14:creationId xmlns:p14="http://schemas.microsoft.com/office/powerpoint/2010/main" val="2299969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4B3074-141B-5946-B9E1-42EFC0E7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C490977-A34B-46F3-BFA4-BAEDD7BCAFE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3B72F2-15DE-42CC-9B95-02B569D4C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CBB275C-4CF8-42F7-9D0E-C5AFE1825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348712"/>
            <a:ext cx="1104181" cy="365125"/>
          </a:xfrm>
        </p:spPr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25693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52CACB-6AD7-3849-BEF7-AA83DC15D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30D635-7FEF-9042-9D92-ECDCC61E3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714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B9F275-7CAB-47A5-9BF5-7B7AE11E0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ADAF637-30A9-4E85-864E-2F0297D8709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75999" y="1512000"/>
            <a:ext cx="5292000" cy="46450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4BF37B5-A4FD-4AD7-8C70-11EBDFE6F669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6336000" y="1512000"/>
            <a:ext cx="5292000" cy="4653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C7535C6-94EA-4293-9862-78C3F50FA03A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51345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21" imgH="420" progId="TCLayout.ActiveDocument.1">
                  <p:embed/>
                </p:oleObj>
              </mc:Choice>
              <mc:Fallback>
                <p:oleObj name="think-cell Slide" r:id="rId3" imgW="421" imgH="42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2016/17 Corporate Performance report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1111-D87B-4E83-99B5-02FE1230AB5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1727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DF22-E7D5-44D9-9049-C95FA08926D1}" type="datetimeFigureOut">
              <a:rPr lang="en-US" smtClean="0"/>
              <a:t>9/23/2025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583031"/>
      </p:ext>
    </p:extLst>
  </p:cSld>
  <p:clrMapOvr>
    <a:masterClrMapping/>
  </p:clrMapOvr>
  <p:hf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DF22-E7D5-44D9-9049-C95FA08926D1}" type="datetimeFigureOut">
              <a:rPr lang="en-US" smtClean="0"/>
              <a:t>9/23/2025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518011"/>
      </p:ext>
    </p:extLst>
  </p:cSld>
  <p:clrMapOvr>
    <a:masterClrMapping/>
  </p:clrMapOvr>
  <p:hf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DF22-E7D5-44D9-9049-C95FA08926D1}" type="datetimeFigureOut">
              <a:rPr lang="en-US" smtClean="0"/>
              <a:t>9/23/2025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093510"/>
      </p:ext>
    </p:extLst>
  </p:cSld>
  <p:clrMapOvr>
    <a:masterClrMapping/>
  </p:clrMapOvr>
  <p:hf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DF22-E7D5-44D9-9049-C95FA08926D1}" type="datetimeFigureOut">
              <a:rPr lang="en-US" smtClean="0"/>
              <a:t>9/23/2025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672541"/>
      </p:ext>
    </p:extLst>
  </p:cSld>
  <p:clrMapOvr>
    <a:masterClrMapping/>
  </p:clrMapOvr>
  <p:hf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DF22-E7D5-44D9-9049-C95FA08926D1}" type="datetimeFigureOut">
              <a:rPr lang="en-US" smtClean="0"/>
              <a:t>9/23/2025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465412"/>
      </p:ext>
    </p:extLst>
  </p:cSld>
  <p:clrMapOvr>
    <a:masterClrMapping/>
  </p:clrMapOvr>
  <p:hf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DF22-E7D5-44D9-9049-C95FA08926D1}" type="datetimeFigureOut">
              <a:rPr lang="en-US" smtClean="0"/>
              <a:t>9/23/2025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171045"/>
      </p:ext>
    </p:extLst>
  </p:cSld>
  <p:clrMapOvr>
    <a:masterClrMapping/>
  </p:clrMapOvr>
  <p:hf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DF22-E7D5-44D9-9049-C95FA08926D1}" type="datetimeFigureOut">
              <a:rPr lang="en-US" smtClean="0"/>
              <a:t>9/23/2025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831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DF22-E7D5-44D9-9049-C95FA08926D1}" type="datetimeFigureOut">
              <a:rPr lang="en-US" smtClean="0"/>
              <a:t>9/23/2025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619583"/>
      </p:ext>
    </p:extLst>
  </p:cSld>
  <p:clrMapOvr>
    <a:masterClrMapping/>
  </p:clrMapOvr>
  <p:hf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DF22-E7D5-44D9-9049-C95FA08926D1}" type="datetimeFigureOut">
              <a:rPr lang="en-US" smtClean="0"/>
              <a:t>9/23/2025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14685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2F6E8B-0EB5-4C4B-9D11-72FE48F41C6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1512000"/>
            <a:ext cx="3528000" cy="4631336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C08D098C-6017-499A-B0D9-AC2E8C89335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111603" y="1512000"/>
            <a:ext cx="3528000" cy="4631336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1C018B9-3C06-4742-A5AC-E8210F3296A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332000" y="1512000"/>
            <a:ext cx="3528000" cy="464502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FC491-B8CC-4E13-968E-518AC8CB3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28BA15A-5680-49EF-BE2C-DC4ED75B7DD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233140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DF22-E7D5-44D9-9049-C95FA08926D1}" type="datetimeFigureOut">
              <a:rPr lang="en-US" smtClean="0"/>
              <a:t>9/23/2025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776931"/>
      </p:ext>
    </p:extLst>
  </p:cSld>
  <p:clrMapOvr>
    <a:masterClrMapping/>
  </p:clrMapOvr>
  <p:hf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9DF22-E7D5-44D9-9049-C95FA08926D1}" type="datetimeFigureOut">
              <a:rPr lang="en-US" smtClean="0"/>
              <a:t>9/23/2025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522992"/>
      </p:ext>
    </p:extLst>
  </p:cSld>
  <p:clrMapOvr>
    <a:masterClrMapping/>
  </p:clrMapOvr>
  <p:hf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4D5395-04A0-4ABB-A2EC-FBE23EC328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06887" y="96864"/>
            <a:ext cx="2461788" cy="1290414"/>
          </a:xfrm>
          <a:prstGeom prst="rect">
            <a:avLst/>
          </a:prstGeom>
        </p:spPr>
      </p:pic>
      <p:sp>
        <p:nvSpPr>
          <p:cNvPr id="7215" name="Picture Placeholder 7214">
            <a:extLst>
              <a:ext uri="{FF2B5EF4-FFF2-40B4-BE49-F238E27FC236}">
                <a16:creationId xmlns:a16="http://schemas.microsoft.com/office/drawing/2014/main" id="{D114D96A-9FFF-4C12-89E6-CFA283F7BE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89139"/>
            <a:ext cx="12192000" cy="4868862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ZA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D0B29E09-B633-4294-8360-AE355F6F78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1079" y="478312"/>
            <a:ext cx="9180000" cy="1028216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16DB179-B096-4879-856B-F41FDE5FDF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1079" y="1520825"/>
            <a:ext cx="9180000" cy="58758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313311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2F6E8B-0EB5-4C4B-9D11-72FE48F41C6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1512000"/>
            <a:ext cx="3528000" cy="4631336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C08D098C-6017-499A-B0D9-AC2E8C89335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111603" y="1512000"/>
            <a:ext cx="3528000" cy="4631336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1C018B9-3C06-4742-A5AC-E8210F3296A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332000" y="1512000"/>
            <a:ext cx="3528000" cy="464502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FC491-B8CC-4E13-968E-518AC8CB3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28BA15A-5680-49EF-BE2C-DC4ED75B7DD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428238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E4E31E-D0ED-BF4C-8F01-169C699EA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300" y="1512000"/>
            <a:ext cx="5292000" cy="467420"/>
          </a:xfrm>
          <a:prstGeom prst="rect">
            <a:avLst/>
          </a:prstGeom>
          <a:solidFill>
            <a:schemeClr val="accent2"/>
          </a:solidFill>
        </p:spPr>
        <p:txBody>
          <a:bodyPr anchor="b"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4DFBD0-877C-964D-B4B3-D6642782E9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36000" y="1512000"/>
            <a:ext cx="5292000" cy="467420"/>
          </a:xfrm>
          <a:prstGeom prst="rect">
            <a:avLst/>
          </a:prstGeom>
          <a:solidFill>
            <a:schemeClr val="accent2"/>
          </a:solidFill>
        </p:spPr>
        <p:txBody>
          <a:bodyPr anchor="b"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A4E034-E54E-314D-89F7-FEAA3C741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77E23B-89B3-4148-8651-94BDEFFB0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8C9B3A0-57E2-4ABF-AB01-31A52F9A09AF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77300" y="1980000"/>
            <a:ext cx="5292000" cy="41767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849CC09-F5A9-4D08-8B66-4D52A84EE201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6336000" y="1980000"/>
            <a:ext cx="5292000" cy="41767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52805D-9AB0-4DB9-9468-DED7F5831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1EAB735-A20A-42E5-8A38-FB0C25EC9F2A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135504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5" name="Picture Placeholder 7214">
            <a:extLst>
              <a:ext uri="{FF2B5EF4-FFF2-40B4-BE49-F238E27FC236}">
                <a16:creationId xmlns:a16="http://schemas.microsoft.com/office/drawing/2014/main" id="{D114D96A-9FFF-4C12-89E6-CFA283F7BE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870800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ZA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D0B29E09-B633-4294-8360-AE355F6F78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6192" y="5017448"/>
            <a:ext cx="11093203" cy="594789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Divider slide title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16DB179-B096-4879-856B-F41FDE5FDF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6192" y="5612237"/>
            <a:ext cx="11093203" cy="50389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74803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AAD0-3C86-4AD8-81D7-994BBF7E5EE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03E435F5-DD78-4D34-957C-ED71A2B5647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76000" y="1512000"/>
            <a:ext cx="11052000" cy="417671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B1D079-E8F8-4C7E-9D24-B5E59D145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ZA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AB60BAD-8580-4CDA-8169-9ADAD9749AA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846E9F3-1A7B-4387-B05A-AB2A0F623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348712"/>
            <a:ext cx="1104181" cy="365125"/>
          </a:xfrm>
          <a:prstGeom prst="rect">
            <a:avLst/>
          </a:prstGeom>
          <a:noFill/>
        </p:spPr>
        <p:txBody>
          <a:bodyPr vert="horz" lIns="504000" tIns="45720" rIns="252000" bIns="45720" rtlCol="0" anchor="ctr"/>
          <a:lstStyle>
            <a:lvl1pPr algn="l">
              <a:defRPr sz="105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0D712AE6-0A2C-8540-9ACB-1C6BCF181E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8644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D2F30-9801-45FE-8097-7423AA67A5F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76000" y="1512000"/>
            <a:ext cx="11052000" cy="2232000"/>
          </a:xfrm>
          <a:ln>
            <a:noFill/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AAD0-3C86-4AD8-81D7-994BBF7E5EE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B45D345-C6F5-486A-9688-2850A3478A3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76000" y="3924000"/>
            <a:ext cx="11052000" cy="2232000"/>
          </a:xfrm>
          <a:ln>
            <a:noFill/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F5204B-5A82-4C86-80F8-21481DBB8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3585F59-2A24-47B4-AC6F-0F3B7B892D70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A32DF0-19AF-47FE-ACEA-DD1400345A35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42596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B9F275-7CAB-47A5-9BF5-7B7AE11E0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ADAF637-30A9-4E85-864E-2F0297D8709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75999" y="1512000"/>
            <a:ext cx="5292000" cy="46450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4BF37B5-A4FD-4AD7-8C70-11EBDFE6F669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6336000" y="1512000"/>
            <a:ext cx="5292000" cy="4653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C7535C6-94EA-4293-9862-78C3F50FA03A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7650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2F6E8B-0EB5-4C4B-9D11-72FE48F41C6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1512000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C08D098C-6017-499A-B0D9-AC2E8C89335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111603" y="1512000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1C018B9-3C06-4742-A5AC-E8210F3296A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332000" y="1512000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FC491-B8CC-4E13-968E-518AC8CB3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28BA15A-5680-49EF-BE2C-DC4ED75B7DD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7E60BD0-2FBB-4B6B-8812-E0DD97989B7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50863" y="3936023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8D899DA-19B2-4C7B-A33C-7BDF4F18435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111603" y="3936023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2FF99B76-1EED-4F36-8C92-46B3A07833CC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332000" y="3936023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41585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2F6E8B-0EB5-4C4B-9D11-72FE48F41C6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1512000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C08D098C-6017-499A-B0D9-AC2E8C89335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111603" y="1512000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1C018B9-3C06-4742-A5AC-E8210F3296A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332000" y="1512000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FC491-B8CC-4E13-968E-518AC8CB3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28BA15A-5680-49EF-BE2C-DC4ED75B7DDD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7E60BD0-2FBB-4B6B-8812-E0DD97989B7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50863" y="3936023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8D899DA-19B2-4C7B-A33C-7BDF4F18435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111603" y="3936023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2FF99B76-1EED-4F36-8C92-46B3A07833CC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332000" y="3936023"/>
            <a:ext cx="3528000" cy="223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756229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ergy - Proje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D1F1E9-2F16-49A8-B18C-14E035F41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5F6A113-0BCA-4FC4-A124-2818674004D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50863" y="1485328"/>
            <a:ext cx="5328000" cy="1224000"/>
          </a:xfrm>
          <a:ln>
            <a:noFill/>
          </a:ln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17EC6645-32C5-4F8E-8BFC-FFBCD2C2DF0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50863" y="3232434"/>
            <a:ext cx="5328000" cy="1512000"/>
          </a:xfrm>
          <a:ln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0266C90-E7AD-431F-971E-ACA0CECD9F4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906314-B2BC-4E9F-8E76-450077AB12AF}"/>
              </a:ext>
            </a:extLst>
          </p:cNvPr>
          <p:cNvCxnSpPr>
            <a:cxnSpLocks/>
          </p:cNvCxnSpPr>
          <p:nvPr userDrawn="1"/>
        </p:nvCxnSpPr>
        <p:spPr>
          <a:xfrm>
            <a:off x="550863" y="3143386"/>
            <a:ext cx="532923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2CBEC23D-A081-4CB5-898F-46C465A8D54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324002" y="1319213"/>
            <a:ext cx="5867997" cy="5538787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/>
              <a:t>Project image to go here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2A8D64F-8BA9-449D-9FF9-F028B6EB8CE4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550863" y="5235539"/>
            <a:ext cx="5328000" cy="976036"/>
          </a:xfrm>
          <a:ln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49AD1A3-F467-41BF-9EA4-A9D985144D69}"/>
              </a:ext>
            </a:extLst>
          </p:cNvPr>
          <p:cNvCxnSpPr>
            <a:cxnSpLocks/>
          </p:cNvCxnSpPr>
          <p:nvPr userDrawn="1"/>
        </p:nvCxnSpPr>
        <p:spPr>
          <a:xfrm>
            <a:off x="550863" y="5155116"/>
            <a:ext cx="5329237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87">
            <a:extLst>
              <a:ext uri="{FF2B5EF4-FFF2-40B4-BE49-F238E27FC236}">
                <a16:creationId xmlns:a16="http://schemas.microsoft.com/office/drawing/2014/main" id="{D04E0BDD-3BEA-4BA6-BDEC-19BB037708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50863" y="2819386"/>
            <a:ext cx="5329237" cy="324000"/>
          </a:xfrm>
        </p:spPr>
        <p:txBody>
          <a:bodyPr lIns="0" tIns="36000" rIns="0" bIns="36000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ZA" dirty="0"/>
              <a:t>Features heading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ABD28B16-56DA-4C77-B8E5-931CACF2415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50863" y="4822490"/>
            <a:ext cx="5329237" cy="324000"/>
          </a:xfrm>
        </p:spPr>
        <p:txBody>
          <a:bodyPr lIns="0" tIns="36000" rIns="0" bIns="36000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r>
              <a:rPr lang="en-ZA" dirty="0"/>
              <a:t>Impact heading</a:t>
            </a:r>
          </a:p>
        </p:txBody>
      </p:sp>
    </p:spTree>
    <p:extLst>
      <p:ext uri="{BB962C8B-B14F-4D97-AF65-F5344CB8AC3E}">
        <p14:creationId xmlns:p14="http://schemas.microsoft.com/office/powerpoint/2010/main" val="29932120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 - Proje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D1F1E9-2F16-49A8-B18C-14E035F41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0266C90-E7AD-431F-971E-ACA0CECD9F4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2CBEC23D-A081-4CB5-898F-46C465A8D54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1319213"/>
            <a:ext cx="5867997" cy="5538787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/>
              <a:t>Project image to go here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7054A13-85B2-414A-8760-AFFB16CE3430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6313308" y="1485328"/>
            <a:ext cx="5328000" cy="1224000"/>
          </a:xfrm>
          <a:ln>
            <a:noFill/>
          </a:ln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201D4D64-AB3F-476E-8DCC-97A2F5E672D9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6313308" y="3232434"/>
            <a:ext cx="5328000" cy="1512000"/>
          </a:xfrm>
          <a:ln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7500E3F-1B7F-425A-BA15-0279907C30A8}"/>
              </a:ext>
            </a:extLst>
          </p:cNvPr>
          <p:cNvCxnSpPr>
            <a:cxnSpLocks/>
          </p:cNvCxnSpPr>
          <p:nvPr userDrawn="1"/>
        </p:nvCxnSpPr>
        <p:spPr>
          <a:xfrm>
            <a:off x="6313308" y="3143386"/>
            <a:ext cx="532923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811EE97-501B-4818-BD31-8D5A8969CE99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6313308" y="5235539"/>
            <a:ext cx="5328000" cy="976036"/>
          </a:xfrm>
          <a:ln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408BA5-C035-42E9-8523-E70300246704}"/>
              </a:ext>
            </a:extLst>
          </p:cNvPr>
          <p:cNvCxnSpPr>
            <a:cxnSpLocks/>
          </p:cNvCxnSpPr>
          <p:nvPr userDrawn="1"/>
        </p:nvCxnSpPr>
        <p:spPr>
          <a:xfrm>
            <a:off x="6313308" y="5155116"/>
            <a:ext cx="5329237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87">
            <a:extLst>
              <a:ext uri="{FF2B5EF4-FFF2-40B4-BE49-F238E27FC236}">
                <a16:creationId xmlns:a16="http://schemas.microsoft.com/office/drawing/2014/main" id="{1BA48E22-F513-4DF6-B3A0-0EEF2A465D1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13308" y="2819386"/>
            <a:ext cx="5329237" cy="324000"/>
          </a:xfrm>
        </p:spPr>
        <p:txBody>
          <a:bodyPr lIns="0" tIns="36000" rIns="0" bIns="36000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ZA" dirty="0"/>
              <a:t>Features heading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6495150A-B875-49B4-85CA-E9F5B95AAEC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13308" y="4822490"/>
            <a:ext cx="5329237" cy="324000"/>
          </a:xfrm>
        </p:spPr>
        <p:txBody>
          <a:bodyPr lIns="0" tIns="36000" rIns="0" bIns="36000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r>
              <a:rPr lang="en-ZA" dirty="0"/>
              <a:t>Impact heading</a:t>
            </a:r>
          </a:p>
        </p:txBody>
      </p:sp>
    </p:spTree>
    <p:extLst>
      <p:ext uri="{BB962C8B-B14F-4D97-AF65-F5344CB8AC3E}">
        <p14:creationId xmlns:p14="http://schemas.microsoft.com/office/powerpoint/2010/main" val="114516477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A4F5D1-E843-495A-9693-0BDE40323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48D1A80-35AF-4F31-9694-F91E515C35A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76000" y="1512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9E4EF01F-E801-42C9-9D0F-0E91730AFDF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76000" y="3924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5A706D89-4D2F-40B5-83D3-1342AB8C3B1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336000" y="1512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92E91344-719D-4AED-8904-B406D9982AB1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6336000" y="3924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DD2AC0-5160-42CA-A94E-EAE019CFA07E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220365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B9F275-7CAB-47A5-9BF5-7B7AE11E0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ADAF637-30A9-4E85-864E-2F0297D87097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575999" y="1512000"/>
            <a:ext cx="5292000" cy="46450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C7535C6-94EA-4293-9862-78C3F50FA03A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1F72201-EFA6-4A51-8095-D35577CC451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324002" y="1319213"/>
            <a:ext cx="5867997" cy="5538787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/>
              <a:t>Photo to go here</a:t>
            </a:r>
          </a:p>
        </p:txBody>
      </p:sp>
    </p:spTree>
    <p:extLst>
      <p:ext uri="{BB962C8B-B14F-4D97-AF65-F5344CB8AC3E}">
        <p14:creationId xmlns:p14="http://schemas.microsoft.com/office/powerpoint/2010/main" val="178845008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A4F5D1-E843-495A-9693-0BDE40323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48D1A80-35AF-4F31-9694-F91E515C35A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76000" y="1512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9E4EF01F-E801-42C9-9D0F-0E91730AFDF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76000" y="3924000"/>
            <a:ext cx="5292000" cy="2232000"/>
          </a:xfrm>
          <a:ln>
            <a:noFill/>
          </a:ln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7DD2AC0-5160-42CA-A94E-EAE019CFA07E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62E8B2A9-C43D-47E5-AE16-448D85A64A4B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324002" y="1319213"/>
            <a:ext cx="5867997" cy="5538787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/>
              <a:t>Photo to go here</a:t>
            </a:r>
          </a:p>
        </p:txBody>
      </p:sp>
    </p:spTree>
    <p:extLst>
      <p:ext uri="{BB962C8B-B14F-4D97-AF65-F5344CB8AC3E}">
        <p14:creationId xmlns:p14="http://schemas.microsoft.com/office/powerpoint/2010/main" val="244225616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4B3074-141B-5946-B9E1-42EFC0E7D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C490977-A34B-46F3-BFA4-BAEDD7BCAFE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3B72F2-15DE-42CC-9B95-02B569D4C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CBB275C-4CF8-42F7-9D0E-C5AFE1825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348712"/>
            <a:ext cx="1104181" cy="365125"/>
          </a:xfrm>
        </p:spPr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215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ergy - Proje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D1F1E9-2F16-49A8-B18C-14E035F41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5F6A113-0BCA-4FC4-A124-2818674004D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50863" y="1485328"/>
            <a:ext cx="5328000" cy="1224000"/>
          </a:xfrm>
          <a:ln>
            <a:noFill/>
          </a:ln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17EC6645-32C5-4F8E-8BFC-FFBCD2C2DF0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50863" y="3232434"/>
            <a:ext cx="5328000" cy="1512000"/>
          </a:xfrm>
          <a:ln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0266C90-E7AD-431F-971E-ACA0CECD9F4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906314-B2BC-4E9F-8E76-450077AB12AF}"/>
              </a:ext>
            </a:extLst>
          </p:cNvPr>
          <p:cNvCxnSpPr>
            <a:cxnSpLocks/>
          </p:cNvCxnSpPr>
          <p:nvPr userDrawn="1"/>
        </p:nvCxnSpPr>
        <p:spPr>
          <a:xfrm>
            <a:off x="550863" y="3143386"/>
            <a:ext cx="532923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2CBEC23D-A081-4CB5-898F-46C465A8D54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324002" y="1319213"/>
            <a:ext cx="5867997" cy="5538787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/>
              <a:t>Project image to go here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2A8D64F-8BA9-449D-9FF9-F028B6EB8CE4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550863" y="5235539"/>
            <a:ext cx="5328000" cy="976036"/>
          </a:xfrm>
          <a:ln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49AD1A3-F467-41BF-9EA4-A9D985144D69}"/>
              </a:ext>
            </a:extLst>
          </p:cNvPr>
          <p:cNvCxnSpPr>
            <a:cxnSpLocks/>
          </p:cNvCxnSpPr>
          <p:nvPr userDrawn="1"/>
        </p:nvCxnSpPr>
        <p:spPr>
          <a:xfrm>
            <a:off x="550863" y="5155116"/>
            <a:ext cx="5329237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87">
            <a:extLst>
              <a:ext uri="{FF2B5EF4-FFF2-40B4-BE49-F238E27FC236}">
                <a16:creationId xmlns:a16="http://schemas.microsoft.com/office/drawing/2014/main" id="{D04E0BDD-3BEA-4BA6-BDEC-19BB037708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50863" y="2819386"/>
            <a:ext cx="5329237" cy="324000"/>
          </a:xfrm>
        </p:spPr>
        <p:txBody>
          <a:bodyPr lIns="0" tIns="36000" rIns="0" bIns="36000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ZA" dirty="0"/>
              <a:t>Features heading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ABD28B16-56DA-4C77-B8E5-931CACF2415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50863" y="4822490"/>
            <a:ext cx="5329237" cy="324000"/>
          </a:xfrm>
        </p:spPr>
        <p:txBody>
          <a:bodyPr lIns="0" tIns="36000" rIns="0" bIns="36000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r>
              <a:rPr lang="en-ZA" dirty="0"/>
              <a:t>Impact heading</a:t>
            </a:r>
          </a:p>
        </p:txBody>
      </p:sp>
    </p:spTree>
    <p:extLst>
      <p:ext uri="{BB962C8B-B14F-4D97-AF65-F5344CB8AC3E}">
        <p14:creationId xmlns:p14="http://schemas.microsoft.com/office/powerpoint/2010/main" val="3001200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 - Proje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24EC6-A70D-CB4D-9267-BF5148A2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AD6EE-4C01-FB4C-A24C-72835CDC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12AE6-0A2C-8540-9ACB-1C6BCF181E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D1F1E9-2F16-49A8-B18C-14E035F41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0266C90-E7AD-431F-971E-ACA0CECD9F4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81139" y="819511"/>
            <a:ext cx="11160000" cy="275493"/>
          </a:xfrm>
          <a:prstGeom prst="rect">
            <a:avLst/>
          </a:prstGeom>
        </p:spPr>
        <p:txBody>
          <a:bodyPr lIns="72000" tIns="36000" rIns="72000" bIns="36000" anchor="b">
            <a:noAutofit/>
          </a:bodyPr>
          <a:lstStyle>
            <a:lvl1pPr marL="0" indent="0" algn="l">
              <a:buNone/>
              <a:defRPr sz="1600" b="1" i="1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2CBEC23D-A081-4CB5-898F-46C465A8D54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1319213"/>
            <a:ext cx="5867997" cy="5538787"/>
          </a:xfrm>
          <a:solidFill>
            <a:schemeClr val="accent3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ZA" dirty="0"/>
              <a:t>Project image to go here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7054A13-85B2-414A-8760-AFFB16CE3430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6313308" y="1485328"/>
            <a:ext cx="5328000" cy="1224000"/>
          </a:xfrm>
          <a:ln>
            <a:noFill/>
          </a:ln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201D4D64-AB3F-476E-8DCC-97A2F5E672D9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6313308" y="3232434"/>
            <a:ext cx="5328000" cy="1512000"/>
          </a:xfrm>
          <a:ln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7500E3F-1B7F-425A-BA15-0279907C30A8}"/>
              </a:ext>
            </a:extLst>
          </p:cNvPr>
          <p:cNvCxnSpPr>
            <a:cxnSpLocks/>
          </p:cNvCxnSpPr>
          <p:nvPr userDrawn="1"/>
        </p:nvCxnSpPr>
        <p:spPr>
          <a:xfrm>
            <a:off x="6313308" y="3143386"/>
            <a:ext cx="532923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5811EE97-501B-4818-BD31-8D5A8969CE99}"/>
              </a:ext>
            </a:extLst>
          </p:cNvPr>
          <p:cNvSpPr>
            <a:spLocks noGrp="1"/>
          </p:cNvSpPr>
          <p:nvPr>
            <p:ph sz="quarter" idx="30"/>
          </p:nvPr>
        </p:nvSpPr>
        <p:spPr>
          <a:xfrm>
            <a:off x="6313308" y="5235539"/>
            <a:ext cx="5328000" cy="976036"/>
          </a:xfrm>
          <a:ln>
            <a:noFill/>
          </a:ln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100"/>
            </a:lvl3pPr>
            <a:lvl4pPr>
              <a:defRPr sz="1100"/>
            </a:lvl4pPr>
            <a:lvl5pPr>
              <a:defRPr sz="10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408BA5-C035-42E9-8523-E70300246704}"/>
              </a:ext>
            </a:extLst>
          </p:cNvPr>
          <p:cNvCxnSpPr>
            <a:cxnSpLocks/>
          </p:cNvCxnSpPr>
          <p:nvPr userDrawn="1"/>
        </p:nvCxnSpPr>
        <p:spPr>
          <a:xfrm>
            <a:off x="6313308" y="5155116"/>
            <a:ext cx="5329237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87">
            <a:extLst>
              <a:ext uri="{FF2B5EF4-FFF2-40B4-BE49-F238E27FC236}">
                <a16:creationId xmlns:a16="http://schemas.microsoft.com/office/drawing/2014/main" id="{1BA48E22-F513-4DF6-B3A0-0EEF2A465D1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13308" y="2819386"/>
            <a:ext cx="5329237" cy="324000"/>
          </a:xfrm>
        </p:spPr>
        <p:txBody>
          <a:bodyPr lIns="0" tIns="36000" rIns="0" bIns="36000"/>
          <a:lstStyle>
            <a:lvl1pPr marL="0" indent="0">
              <a:buNone/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ZA" dirty="0"/>
              <a:t>Features heading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6495150A-B875-49B4-85CA-E9F5B95AAEC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313308" y="4822490"/>
            <a:ext cx="5329237" cy="324000"/>
          </a:xfrm>
        </p:spPr>
        <p:txBody>
          <a:bodyPr lIns="0" tIns="36000" rIns="0" bIns="36000"/>
          <a:lstStyle>
            <a:lvl1pPr marL="0" indent="0">
              <a:buNone/>
              <a:defRPr b="1">
                <a:solidFill>
                  <a:schemeClr val="accent2"/>
                </a:solidFill>
              </a:defRPr>
            </a:lvl1pPr>
          </a:lstStyle>
          <a:p>
            <a:r>
              <a:rPr lang="en-ZA" dirty="0"/>
              <a:t>Impact heading</a:t>
            </a:r>
          </a:p>
        </p:txBody>
      </p:sp>
    </p:spTree>
    <p:extLst>
      <p:ext uri="{BB962C8B-B14F-4D97-AF65-F5344CB8AC3E}">
        <p14:creationId xmlns:p14="http://schemas.microsoft.com/office/powerpoint/2010/main" val="3555131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19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image" Target="../media/image4.emf"/><Relationship Id="rId10" Type="http://schemas.openxmlformats.org/officeDocument/2006/relationships/slideLayout" Target="../slideLayouts/slideLayout26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oleObject" Target="../embeddings/oleObject2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ags" Target="../tags/tag18.xml"/><Relationship Id="rId3" Type="http://schemas.openxmlformats.org/officeDocument/2006/relationships/slideLayout" Target="../slideLayouts/slideLayout37.xml"/><Relationship Id="rId21" Type="http://schemas.openxmlformats.org/officeDocument/2006/relationships/image" Target="../media/image4.emf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tags" Target="../tags/tag19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Relationship Id="rId22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slideLayout" Target="../slideLayouts/slideLayout68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53.xml"/><Relationship Id="rId21" Type="http://schemas.openxmlformats.org/officeDocument/2006/relationships/slideLayout" Target="../slideLayouts/slideLayout71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5" Type="http://schemas.openxmlformats.org/officeDocument/2006/relationships/slideLayout" Target="../slideLayouts/slideLayout75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slideLayout" Target="../slideLayouts/slideLayout70.xml"/><Relationship Id="rId29" Type="http://schemas.openxmlformats.org/officeDocument/2006/relationships/oleObject" Target="../embeddings/oleObject8.bin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23" Type="http://schemas.openxmlformats.org/officeDocument/2006/relationships/slideLayout" Target="../slideLayouts/slideLayout73.xml"/><Relationship Id="rId28" Type="http://schemas.openxmlformats.org/officeDocument/2006/relationships/tags" Target="../tags/tag22.xml"/><Relationship Id="rId10" Type="http://schemas.openxmlformats.org/officeDocument/2006/relationships/slideLayout" Target="../slideLayouts/slideLayout60.xml"/><Relationship Id="rId19" Type="http://schemas.openxmlformats.org/officeDocument/2006/relationships/slideLayout" Target="../slideLayouts/slideLayout69.xml"/><Relationship Id="rId31" Type="http://schemas.openxmlformats.org/officeDocument/2006/relationships/image" Target="../media/image10.png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Relationship Id="rId22" Type="http://schemas.openxmlformats.org/officeDocument/2006/relationships/slideLayout" Target="../slideLayouts/slideLayout72.xml"/><Relationship Id="rId27" Type="http://schemas.openxmlformats.org/officeDocument/2006/relationships/tags" Target="../tags/tag21.xml"/><Relationship Id="rId30" Type="http://schemas.openxmlformats.org/officeDocument/2006/relationships/image" Target="../media/image9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348816-E772-0046-815D-73FE09D9C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139" y="330655"/>
            <a:ext cx="9841889" cy="468000"/>
          </a:xfrm>
          <a:prstGeom prst="rect">
            <a:avLst/>
          </a:prstGeom>
        </p:spPr>
        <p:txBody>
          <a:bodyPr vert="horz" lIns="72000" tIns="36000" rIns="72000" bIns="36000" rtlCol="0" anchor="b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2DEFD-6E6F-4841-BBC6-C6581B7000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04180" y="6348712"/>
            <a:ext cx="6315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E93A2-7A16-0A4F-8F5D-E94E4B5981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348712"/>
            <a:ext cx="1104181" cy="365125"/>
          </a:xfrm>
          <a:prstGeom prst="rect">
            <a:avLst/>
          </a:prstGeom>
          <a:noFill/>
        </p:spPr>
        <p:txBody>
          <a:bodyPr vert="horz" lIns="504000" tIns="45720" rIns="252000" bIns="45720" rtlCol="0" anchor="ctr"/>
          <a:lstStyle>
            <a:lvl1pPr algn="l">
              <a:defRPr sz="105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0D712AE6-0A2C-8540-9ACB-1C6BCF181E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E2EA05E8-74A5-44AD-A8E0-EA269D3873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000" y="1512000"/>
            <a:ext cx="11052000" cy="46468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ZA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5988A5-E78D-4469-B977-4AA3219D251D}"/>
              </a:ext>
            </a:extLst>
          </p:cNvPr>
          <p:cNvSpPr/>
          <p:nvPr userDrawn="1"/>
        </p:nvSpPr>
        <p:spPr>
          <a:xfrm>
            <a:off x="-600" y="1138411"/>
            <a:ext cx="12193200" cy="18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ZA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7C654A-5EA2-6548-BB24-E4EDF90EF5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8"/>
          <a:srcRect b="31084"/>
          <a:stretch/>
        </p:blipFill>
        <p:spPr>
          <a:xfrm>
            <a:off x="10247262" y="107065"/>
            <a:ext cx="1782837" cy="64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558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9" r:id="rId2"/>
    <p:sldLayoutId id="2147483650" r:id="rId3"/>
    <p:sldLayoutId id="2147483662" r:id="rId4"/>
    <p:sldLayoutId id="2147483652" r:id="rId5"/>
    <p:sldLayoutId id="2147483663" r:id="rId6"/>
    <p:sldLayoutId id="2147483691" r:id="rId7"/>
    <p:sldLayoutId id="2147483664" r:id="rId8"/>
    <p:sldLayoutId id="2147483671" r:id="rId9"/>
    <p:sldLayoutId id="2147483665" r:id="rId10"/>
    <p:sldLayoutId id="2147483653" r:id="rId11"/>
    <p:sldLayoutId id="2147483670" r:id="rId12"/>
    <p:sldLayoutId id="2147483672" r:id="rId13"/>
    <p:sldLayoutId id="2147483654" r:id="rId14"/>
    <p:sldLayoutId id="2147483655" r:id="rId15"/>
    <p:sldLayoutId id="2147483702" r:id="rId1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 cap="all" spc="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600" b="0" i="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Font typeface="Wingdings" panose="05000000000000000000" pitchFamily="2" charset="2"/>
        <a:buChar char="§"/>
        <a:defRPr sz="1500" b="0" i="0" kern="1200">
          <a:solidFill>
            <a:schemeClr val="tx2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anose="05000000000000000000" pitchFamily="2" charset="2"/>
        <a:buChar char="§"/>
        <a:defRPr sz="1400" b="0" i="0" kern="1200">
          <a:solidFill>
            <a:schemeClr val="tx2"/>
          </a:solidFill>
          <a:latin typeface="+mn-lt"/>
          <a:ea typeface="+mn-ea"/>
          <a:cs typeface="+mn-cs"/>
        </a:defRPr>
      </a:lvl3pPr>
      <a:lvl4pPr marL="719138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Font typeface="Wingdings" panose="05000000000000000000" pitchFamily="2" charset="2"/>
        <a:buChar char="§"/>
        <a:defRPr sz="1300" b="0" i="0" kern="1200">
          <a:solidFill>
            <a:schemeClr val="tx2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200" b="0" i="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47" userDrawn="1">
          <p15:clr>
            <a:srgbClr val="F26B43"/>
          </p15:clr>
        </p15:guide>
        <p15:guide id="4" orient="horz" pos="232" userDrawn="1">
          <p15:clr>
            <a:srgbClr val="F26B43"/>
          </p15:clr>
        </p15:guide>
        <p15:guide id="5" orient="horz" pos="958" userDrawn="1">
          <p15:clr>
            <a:srgbClr val="F26B43"/>
          </p15:clr>
        </p15:guide>
        <p15:guide id="6" pos="7333" userDrawn="1">
          <p15:clr>
            <a:srgbClr val="F26B43"/>
          </p15:clr>
        </p15:guide>
        <p15:guide id="7" orient="horz" pos="3884" userDrawn="1">
          <p15:clr>
            <a:srgbClr val="F26B43"/>
          </p15:clr>
        </p15:guide>
        <p15:guide id="8" pos="3704" userDrawn="1">
          <p15:clr>
            <a:srgbClr val="F26B43"/>
          </p15:clr>
        </p15:guide>
        <p15:guide id="9" orient="horz" pos="1253" userDrawn="1">
          <p15:clr>
            <a:srgbClr val="F26B43"/>
          </p15:clr>
        </p15:guide>
        <p15:guide id="10" pos="397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20"/>
            </p:custDataLst>
            <p:extLst>
              <p:ext uri="{D42A27DB-BD31-4B8C-83A1-F6EECF244321}">
                <p14:modId xmlns:p14="http://schemas.microsoft.com/office/powerpoint/2010/main" val="400185132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2" imgW="421" imgH="420" progId="TCLayout.ActiveDocument.1">
                  <p:embed/>
                </p:oleObj>
              </mc:Choice>
              <mc:Fallback>
                <p:oleObj name="think-cell Slide" r:id="rId22" imgW="421" imgH="42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/>
          <p:cNvSpPr/>
          <p:nvPr>
            <p:custDataLst>
              <p:tags r:id="rId21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en-US" sz="28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348816-E772-0046-815D-73FE09D9C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139" y="330655"/>
            <a:ext cx="9841889" cy="468000"/>
          </a:xfrm>
          <a:prstGeom prst="rect">
            <a:avLst/>
          </a:prstGeom>
        </p:spPr>
        <p:txBody>
          <a:bodyPr vert="horz" lIns="72000" tIns="36000" rIns="72000" bIns="3600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2DEFD-6E6F-4841-BBC6-C6581B7000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04180" y="6348712"/>
            <a:ext cx="6315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E93A2-7A16-0A4F-8F5D-E94E4B5981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348712"/>
            <a:ext cx="1104181" cy="365125"/>
          </a:xfrm>
          <a:prstGeom prst="rect">
            <a:avLst/>
          </a:prstGeom>
          <a:noFill/>
        </p:spPr>
        <p:txBody>
          <a:bodyPr vert="horz" lIns="504000" tIns="45720" rIns="252000" bIns="45720" rtlCol="0" anchor="ctr"/>
          <a:lstStyle>
            <a:lvl1pPr algn="l">
              <a:defRPr sz="105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E2EA05E8-74A5-44AD-A8E0-EA269D3873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000" y="1512000"/>
            <a:ext cx="11052000" cy="46468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5988A5-E78D-4469-B977-4AA3219D251D}"/>
              </a:ext>
            </a:extLst>
          </p:cNvPr>
          <p:cNvSpPr/>
          <p:nvPr/>
        </p:nvSpPr>
        <p:spPr>
          <a:xfrm>
            <a:off x="-600" y="1138411"/>
            <a:ext cx="12193200" cy="18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ZA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7C654A-5EA2-6548-BB24-E4EDF90EF513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47262" y="107065"/>
            <a:ext cx="1782837" cy="64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497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 cap="all" spc="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600" b="0" i="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Font typeface="Wingdings" panose="05000000000000000000" pitchFamily="2" charset="2"/>
        <a:buChar char="§"/>
        <a:defRPr sz="1500" b="0" i="0" kern="1200">
          <a:solidFill>
            <a:schemeClr val="tx2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anose="05000000000000000000" pitchFamily="2" charset="2"/>
        <a:buChar char="§"/>
        <a:defRPr sz="1400" b="0" i="0" kern="1200">
          <a:solidFill>
            <a:schemeClr val="tx2"/>
          </a:solidFill>
          <a:latin typeface="+mn-lt"/>
          <a:ea typeface="+mn-ea"/>
          <a:cs typeface="+mn-cs"/>
        </a:defRPr>
      </a:lvl3pPr>
      <a:lvl4pPr marL="719138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Font typeface="Wingdings" panose="05000000000000000000" pitchFamily="2" charset="2"/>
        <a:buChar char="§"/>
        <a:defRPr sz="1300" b="0" i="0" kern="1200">
          <a:solidFill>
            <a:schemeClr val="tx2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200" b="0" i="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47">
          <p15:clr>
            <a:srgbClr val="F26B43"/>
          </p15:clr>
        </p15:guide>
        <p15:guide id="4" orient="horz" pos="232">
          <p15:clr>
            <a:srgbClr val="F26B43"/>
          </p15:clr>
        </p15:guide>
        <p15:guide id="5" orient="horz" pos="958">
          <p15:clr>
            <a:srgbClr val="F26B43"/>
          </p15:clr>
        </p15:guide>
        <p15:guide id="6" pos="7333">
          <p15:clr>
            <a:srgbClr val="F26B43"/>
          </p15:clr>
        </p15:guide>
        <p15:guide id="7" orient="horz" pos="3884">
          <p15:clr>
            <a:srgbClr val="F26B43"/>
          </p15:clr>
        </p15:guide>
        <p15:guide id="8" pos="3704">
          <p15:clr>
            <a:srgbClr val="F26B43"/>
          </p15:clr>
        </p15:guide>
        <p15:guide id="9" orient="horz" pos="1253">
          <p15:clr>
            <a:srgbClr val="F26B43"/>
          </p15:clr>
        </p15:guide>
        <p15:guide id="10" pos="3976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317151766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0" imgW="421" imgH="420" progId="TCLayout.ActiveDocument.1">
                  <p:embed/>
                </p:oleObj>
              </mc:Choice>
              <mc:Fallback>
                <p:oleObj name="think-cell Slide" r:id="rId20" imgW="421" imgH="42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/>
          <p:cNvSpPr/>
          <p:nvPr>
            <p:custDataLst>
              <p:tags r:id="rId19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en-US" sz="28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348816-E772-0046-815D-73FE09D9C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139" y="330655"/>
            <a:ext cx="9841889" cy="468000"/>
          </a:xfrm>
          <a:prstGeom prst="rect">
            <a:avLst/>
          </a:prstGeom>
        </p:spPr>
        <p:txBody>
          <a:bodyPr vert="horz" lIns="72000" tIns="36000" rIns="72000" bIns="3600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2DEFD-6E6F-4841-BBC6-C6581B7000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04180" y="6348712"/>
            <a:ext cx="6315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E93A2-7A16-0A4F-8F5D-E94E4B5981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348712"/>
            <a:ext cx="1104181" cy="365125"/>
          </a:xfrm>
          <a:prstGeom prst="rect">
            <a:avLst/>
          </a:prstGeom>
          <a:noFill/>
        </p:spPr>
        <p:txBody>
          <a:bodyPr vert="horz" lIns="504000" tIns="45720" rIns="252000" bIns="45720" rtlCol="0" anchor="ctr"/>
          <a:lstStyle>
            <a:lvl1pPr algn="l">
              <a:defRPr sz="1050" b="0" i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fld id="{E0C04E86-2C3D-489D-9E6C-18EAD7D1008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E2EA05E8-74A5-44AD-A8E0-EA269D3873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000" y="1512000"/>
            <a:ext cx="11052000" cy="46468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5988A5-E78D-4469-B977-4AA3219D251D}"/>
              </a:ext>
            </a:extLst>
          </p:cNvPr>
          <p:cNvSpPr/>
          <p:nvPr/>
        </p:nvSpPr>
        <p:spPr>
          <a:xfrm>
            <a:off x="-600" y="1138411"/>
            <a:ext cx="12193200" cy="18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ZA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7C654A-5EA2-6548-BB24-E4EDF90EF513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47262" y="107065"/>
            <a:ext cx="1782837" cy="64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31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 cap="all" spc="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600" b="0" i="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Font typeface="Wingdings" panose="05000000000000000000" pitchFamily="2" charset="2"/>
        <a:buChar char="§"/>
        <a:defRPr sz="1500" b="0" i="0" kern="1200">
          <a:solidFill>
            <a:schemeClr val="tx2"/>
          </a:solidFill>
          <a:latin typeface="+mn-lt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anose="05000000000000000000" pitchFamily="2" charset="2"/>
        <a:buChar char="§"/>
        <a:defRPr sz="1400" b="0" i="0" kern="1200">
          <a:solidFill>
            <a:schemeClr val="tx2"/>
          </a:solidFill>
          <a:latin typeface="+mn-lt"/>
          <a:ea typeface="+mn-ea"/>
          <a:cs typeface="+mn-cs"/>
        </a:defRPr>
      </a:lvl3pPr>
      <a:lvl4pPr marL="719138" indent="-18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2"/>
        </a:buClr>
        <a:buFont typeface="Wingdings" panose="05000000000000000000" pitchFamily="2" charset="2"/>
        <a:buChar char="§"/>
        <a:defRPr sz="1300" b="0" i="0" kern="1200">
          <a:solidFill>
            <a:schemeClr val="tx2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200" b="0" i="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47">
          <p15:clr>
            <a:srgbClr val="F26B43"/>
          </p15:clr>
        </p15:guide>
        <p15:guide id="4" orient="horz" pos="232">
          <p15:clr>
            <a:srgbClr val="F26B43"/>
          </p15:clr>
        </p15:guide>
        <p15:guide id="5" orient="horz" pos="958">
          <p15:clr>
            <a:srgbClr val="F26B43"/>
          </p15:clr>
        </p15:guide>
        <p15:guide id="6" pos="7333">
          <p15:clr>
            <a:srgbClr val="F26B43"/>
          </p15:clr>
        </p15:guide>
        <p15:guide id="7" orient="horz" pos="3884">
          <p15:clr>
            <a:srgbClr val="F26B43"/>
          </p15:clr>
        </p15:guide>
        <p15:guide id="8" pos="3704">
          <p15:clr>
            <a:srgbClr val="F26B43"/>
          </p15:clr>
        </p15:guide>
        <p15:guide id="9" orient="horz" pos="1253">
          <p15:clr>
            <a:srgbClr val="F26B43"/>
          </p15:clr>
        </p15:guide>
        <p15:guide id="10" pos="3976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9DF22-E7D5-44D9-9049-C95FA08926D1}" type="datetimeFigureOut">
              <a:rPr lang="en-US" smtClean="0"/>
              <a:t>9/23/2025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12AE6-0A2C-8540-9ACB-1C6BCF181E53}" type="slidenum">
              <a:rPr lang="en-US" smtClean="0"/>
              <a:pPr/>
              <a:t>‹#›</a:t>
            </a:fld>
            <a:endParaRPr lang="en-US" dirty="0"/>
          </a:p>
        </p:txBody>
      </p:sp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4EB01F50-B9A3-493C-8B5A-FB2CF4605D6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7"/>
            </p:custDataLst>
            <p:extLst>
              <p:ext uri="{D42A27DB-BD31-4B8C-83A1-F6EECF244321}">
                <p14:modId xmlns:p14="http://schemas.microsoft.com/office/powerpoint/2010/main" val="16898454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9" imgW="470" imgH="469" progId="TCLayout.ActiveDocument.1">
                  <p:embed/>
                </p:oleObj>
              </mc:Choice>
              <mc:Fallback>
                <p:oleObj name="think-cell Slide" r:id="rId29" imgW="470" imgH="469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4EB01F50-B9A3-493C-8B5A-FB2CF4605D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:a16="http://schemas.microsoft.com/office/drawing/2014/main" id="{568B90E5-254A-4D77-9B1D-B52126B84ACF}"/>
              </a:ext>
            </a:extLst>
          </p:cNvPr>
          <p:cNvSpPr/>
          <p:nvPr userDrawn="1">
            <p:custDataLst>
              <p:tags r:id="rId28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800" b="1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5988A5-E78D-4469-B977-4AA3219D251D}"/>
              </a:ext>
            </a:extLst>
          </p:cNvPr>
          <p:cNvSpPr/>
          <p:nvPr userDrawn="1"/>
        </p:nvSpPr>
        <p:spPr>
          <a:xfrm>
            <a:off x="-600" y="1138411"/>
            <a:ext cx="12193200" cy="18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Z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1BE8C1-0BB9-4A0B-B24C-9880E04114E0}"/>
              </a:ext>
            </a:extLst>
          </p:cNvPr>
          <p:cNvPicPr>
            <a:picLocks noChangeAspect="1"/>
          </p:cNvPicPr>
          <p:nvPr userDrawn="1"/>
        </p:nvPicPr>
        <p:blipFill>
          <a:blip r:embed="rId31"/>
          <a:stretch>
            <a:fillRect/>
          </a:stretch>
        </p:blipFill>
        <p:spPr>
          <a:xfrm>
            <a:off x="10323028" y="128791"/>
            <a:ext cx="1673086" cy="912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03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  <p:sldLayoutId id="2147483758" r:id="rId19"/>
    <p:sldLayoutId id="2147483759" r:id="rId20"/>
    <p:sldLayoutId id="2147483760" r:id="rId21"/>
    <p:sldLayoutId id="2147483761" r:id="rId22"/>
    <p:sldLayoutId id="2147483762" r:id="rId23"/>
    <p:sldLayoutId id="2147483763" r:id="rId24"/>
    <p:sldLayoutId id="2147483764" r:id="rId2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47">
          <p15:clr>
            <a:srgbClr val="F26B43"/>
          </p15:clr>
        </p15:guide>
        <p15:guide id="4" orient="horz" pos="232">
          <p15:clr>
            <a:srgbClr val="F26B43"/>
          </p15:clr>
        </p15:guide>
        <p15:guide id="5" orient="horz" pos="958">
          <p15:clr>
            <a:srgbClr val="F26B43"/>
          </p15:clr>
        </p15:guide>
        <p15:guide id="6" pos="7333">
          <p15:clr>
            <a:srgbClr val="F26B43"/>
          </p15:clr>
        </p15:guide>
        <p15:guide id="7" orient="horz" pos="3884">
          <p15:clr>
            <a:srgbClr val="F26B43"/>
          </p15:clr>
        </p15:guide>
        <p15:guide id="8" pos="3704">
          <p15:clr>
            <a:srgbClr val="F26B43"/>
          </p15:clr>
        </p15:guide>
        <p15:guide id="9" orient="horz" pos="1253">
          <p15:clr>
            <a:srgbClr val="F26B43"/>
          </p15:clr>
        </p15:guide>
        <p15:guide id="10" pos="397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23.xml"/><Relationship Id="rId4" Type="http://schemas.openxmlformats.org/officeDocument/2006/relationships/image" Target="../media/image1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4E4C1628-05D9-4472-A6BA-402B6B59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5" y="484188"/>
            <a:ext cx="47244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9600" b="0" i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360363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5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719138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FEF5A2-B4B2-49C8-98C6-8A738DD735B4}"/>
              </a:ext>
            </a:extLst>
          </p:cNvPr>
          <p:cNvSpPr txBox="1">
            <a:spLocks/>
          </p:cNvSpPr>
          <p:nvPr/>
        </p:nvSpPr>
        <p:spPr>
          <a:xfrm>
            <a:off x="142875" y="2016158"/>
            <a:ext cx="5593782" cy="1901324"/>
          </a:xfrm>
          <a:prstGeom prst="rect">
            <a:avLst/>
          </a:prstGeom>
        </p:spPr>
        <p:txBody>
          <a:bodyPr vert="horz" lIns="72000" tIns="36000" rIns="72000" bIns="36000" rtlCol="0" anchor="b" anchorCtr="0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 cap="all" spc="1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altLang="en-US" sz="2500" kern="0" dirty="0">
                <a:cs typeface="Calibri" panose="020F0502020204030204" pitchFamily="34" charset="0"/>
              </a:rPr>
              <a:t>SUPPLY CHAIN MANAGEMENT</a:t>
            </a:r>
            <a:br>
              <a:rPr lang="en-ZA" altLang="en-US" sz="2500" kern="0" cap="none" dirty="0">
                <a:cs typeface="Calibri" panose="020F0502020204030204" pitchFamily="34" charset="0"/>
              </a:rPr>
            </a:br>
            <a:r>
              <a:rPr lang="en-US" altLang="en-US" sz="2500" kern="0" dirty="0">
                <a:cs typeface="Calibri" panose="020F0502020204030204" pitchFamily="34" charset="0"/>
              </a:rPr>
              <a:t> </a:t>
            </a:r>
          </a:p>
          <a:p>
            <a:r>
              <a:rPr lang="en-US" altLang="en-US" sz="1800" dirty="0">
                <a:latin typeface="Arial" panose="020B0604020202020204" pitchFamily="34" charset="0"/>
              </a:rPr>
              <a:t>RFP 117/2025_</a:t>
            </a:r>
            <a:r>
              <a:rPr lang="en-Z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Z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 APPOINTMENT OF A SERVICE PROVIDERs </a:t>
            </a:r>
            <a:r>
              <a:rPr lang="en-Z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TO SUPPORT Swellendam LOCAL MUNICIPALITY  WITH THE DEVELOPMENT AND IMPLEMENTATION OF A REVENUE ENHACEMENT PROGRAMME</a:t>
            </a:r>
            <a:r>
              <a:rPr lang="en-US" altLang="en-US" sz="1800" dirty="0">
                <a:latin typeface="Arial" panose="020B0604020202020204" pitchFamily="34" charset="0"/>
              </a:rPr>
              <a:t>.</a:t>
            </a:r>
            <a:endParaRPr lang="en-ZA" altLang="en-US" sz="2500" kern="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9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37B149-E9F3-4131-9699-34E4EEAC4F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482C4C9D-5589-0CC6-F165-F37137F35C70}"/>
              </a:ext>
            </a:extLst>
          </p:cNvPr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1240284021"/>
              </p:ext>
            </p:extLst>
          </p:nvPr>
        </p:nvGraphicFramePr>
        <p:xfrm>
          <a:off x="0" y="1328286"/>
          <a:ext cx="12192000" cy="5704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725340848"/>
                    </a:ext>
                  </a:extLst>
                </a:gridCol>
                <a:gridCol w="3651813">
                  <a:extLst>
                    <a:ext uri="{9D8B030D-6E8A-4147-A177-3AD203B41FA5}">
                      <a16:colId xmlns:a16="http://schemas.microsoft.com/office/drawing/2014/main" val="719817368"/>
                    </a:ext>
                  </a:extLst>
                </a:gridCol>
                <a:gridCol w="2444187">
                  <a:extLst>
                    <a:ext uri="{9D8B030D-6E8A-4147-A177-3AD203B41FA5}">
                      <a16:colId xmlns:a16="http://schemas.microsoft.com/office/drawing/2014/main" val="221328581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270493994"/>
                    </a:ext>
                  </a:extLst>
                </a:gridCol>
              </a:tblGrid>
              <a:tr h="757681">
                <a:tc>
                  <a:txBody>
                    <a:bodyPr/>
                    <a:lstStyle/>
                    <a:p>
                      <a:r>
                        <a:rPr lang="en-ZA" b="0" dirty="0"/>
                        <a:t> RESOURCE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b="0" dirty="0"/>
                        <a:t>FUNCTIONALITY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 NUMBER OF POINTS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SCORING GUIDELINE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602121"/>
                  </a:ext>
                </a:extLst>
              </a:tr>
              <a:tr h="2386016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Geo-Information Science (GISc) Expert: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registered with Professional Geo-Information Science Practitioner 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PrGISc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by PLATO and preferably be a member of the Geo-Information Society of South Africa (GISSA).</a:t>
                      </a:r>
                    </a:p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ZA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Qualifications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Experience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Member to provide a CV indicating 5 years’ experience in the planning and establishment of GIS systems for public or private sector entities in South Africa 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/>
                        <a:t>10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years’ experience and above = 10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years’ experience = 8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years’ experience = 5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years’ experience = 2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Non-responsive:1 year experience= 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4893867"/>
                  </a:ext>
                </a:extLst>
              </a:tr>
              <a:tr h="23860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Town Planner (Municipal infrastructure):  </a:t>
                      </a:r>
                      <a:r>
                        <a:rPr lang="en-Z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Registration with SACPLAN as a professional Town Planner.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Qualifications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Experience: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Member to provide a CV indicating 5 years’ experience in town or regional development planning in the public / private sector environment.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years’ experience and above = 10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years’ experience = 8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years’ experience = 5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years’ experience = 2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Non-responsive:1 year experience= 0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6222105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CC63821-49C7-CCBA-5174-DA34FBBD2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548" y="172279"/>
            <a:ext cx="10515600" cy="714122"/>
          </a:xfrm>
        </p:spPr>
        <p:txBody>
          <a:bodyPr>
            <a:normAutofit fontScale="90000"/>
          </a:bodyPr>
          <a:lstStyle/>
          <a:p>
            <a:pPr marL="720000" lvl="4" indent="0" algn="l">
              <a:buNone/>
            </a:pPr>
            <a:b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="1" cap="al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FUNCTIONALITY EVALUATION CRITERIA</a:t>
            </a:r>
            <a:br>
              <a:rPr lang="en-ZA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ZA" sz="4000" dirty="0"/>
            </a:br>
            <a:endParaRPr lang="en-ZA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16">
            <a:extLst>
              <a:ext uri="{FF2B5EF4-FFF2-40B4-BE49-F238E27FC236}">
                <a16:creationId xmlns:a16="http://schemas.microsoft.com/office/drawing/2014/main" id="{9EBE6B26-81DC-7AD6-45C2-F2DAA138B265}"/>
              </a:ext>
            </a:extLst>
          </p:cNvPr>
          <p:cNvSpPr/>
          <p:nvPr/>
        </p:nvSpPr>
        <p:spPr>
          <a:xfrm>
            <a:off x="386970" y="140748"/>
            <a:ext cx="859155" cy="842644"/>
          </a:xfrm>
          <a:custGeom>
            <a:avLst/>
            <a:gdLst/>
            <a:ahLst/>
            <a:cxnLst/>
            <a:rect l="l" t="t" r="r" b="b"/>
            <a:pathLst>
              <a:path w="859155" h="842645">
                <a:moveTo>
                  <a:pt x="451533" y="0"/>
                </a:moveTo>
                <a:lnTo>
                  <a:pt x="407521" y="0"/>
                </a:lnTo>
                <a:lnTo>
                  <a:pt x="363694" y="4391"/>
                </a:lnTo>
                <a:lnTo>
                  <a:pt x="320424" y="13173"/>
                </a:lnTo>
                <a:lnTo>
                  <a:pt x="278082" y="26346"/>
                </a:lnTo>
                <a:lnTo>
                  <a:pt x="237038" y="43910"/>
                </a:lnTo>
                <a:lnTo>
                  <a:pt x="197664" y="65866"/>
                </a:lnTo>
                <a:lnTo>
                  <a:pt x="160330" y="92212"/>
                </a:lnTo>
                <a:lnTo>
                  <a:pt x="125409" y="122950"/>
                </a:lnTo>
                <a:lnTo>
                  <a:pt x="94056" y="157187"/>
                </a:lnTo>
                <a:lnTo>
                  <a:pt x="67183" y="193788"/>
                </a:lnTo>
                <a:lnTo>
                  <a:pt x="44789" y="232390"/>
                </a:lnTo>
                <a:lnTo>
                  <a:pt x="26873" y="272629"/>
                </a:lnTo>
                <a:lnTo>
                  <a:pt x="13436" y="314141"/>
                </a:lnTo>
                <a:lnTo>
                  <a:pt x="4478" y="356563"/>
                </a:lnTo>
                <a:lnTo>
                  <a:pt x="0" y="399530"/>
                </a:lnTo>
                <a:lnTo>
                  <a:pt x="0" y="442680"/>
                </a:lnTo>
                <a:lnTo>
                  <a:pt x="4478" y="485647"/>
                </a:lnTo>
                <a:lnTo>
                  <a:pt x="13436" y="528068"/>
                </a:lnTo>
                <a:lnTo>
                  <a:pt x="26873" y="569581"/>
                </a:lnTo>
                <a:lnTo>
                  <a:pt x="44789" y="609820"/>
                </a:lnTo>
                <a:lnTo>
                  <a:pt x="67183" y="648422"/>
                </a:lnTo>
                <a:lnTo>
                  <a:pt x="94056" y="685023"/>
                </a:lnTo>
                <a:lnTo>
                  <a:pt x="125409" y="719260"/>
                </a:lnTo>
                <a:lnTo>
                  <a:pt x="160330" y="749997"/>
                </a:lnTo>
                <a:lnTo>
                  <a:pt x="197664" y="776344"/>
                </a:lnTo>
                <a:lnTo>
                  <a:pt x="237038" y="798300"/>
                </a:lnTo>
                <a:lnTo>
                  <a:pt x="278082" y="815864"/>
                </a:lnTo>
                <a:lnTo>
                  <a:pt x="320424" y="829037"/>
                </a:lnTo>
                <a:lnTo>
                  <a:pt x="363694" y="837819"/>
                </a:lnTo>
                <a:lnTo>
                  <a:pt x="407521" y="842211"/>
                </a:lnTo>
                <a:lnTo>
                  <a:pt x="451533" y="842211"/>
                </a:lnTo>
                <a:lnTo>
                  <a:pt x="495359" y="837819"/>
                </a:lnTo>
                <a:lnTo>
                  <a:pt x="538629" y="829037"/>
                </a:lnTo>
                <a:lnTo>
                  <a:pt x="580971" y="815864"/>
                </a:lnTo>
                <a:lnTo>
                  <a:pt x="622015" y="798300"/>
                </a:lnTo>
                <a:lnTo>
                  <a:pt x="661389" y="776344"/>
                </a:lnTo>
                <a:lnTo>
                  <a:pt x="698722" y="749997"/>
                </a:lnTo>
                <a:lnTo>
                  <a:pt x="733643" y="719260"/>
                </a:lnTo>
                <a:lnTo>
                  <a:pt x="764996" y="685023"/>
                </a:lnTo>
                <a:lnTo>
                  <a:pt x="791870" y="648422"/>
                </a:lnTo>
                <a:lnTo>
                  <a:pt x="814264" y="609820"/>
                </a:lnTo>
                <a:lnTo>
                  <a:pt x="832180" y="569581"/>
                </a:lnTo>
                <a:lnTo>
                  <a:pt x="845617" y="528068"/>
                </a:lnTo>
                <a:lnTo>
                  <a:pt x="854575" y="485647"/>
                </a:lnTo>
                <a:lnTo>
                  <a:pt x="859054" y="442680"/>
                </a:lnTo>
                <a:lnTo>
                  <a:pt x="859054" y="399530"/>
                </a:lnTo>
                <a:lnTo>
                  <a:pt x="854575" y="356563"/>
                </a:lnTo>
                <a:lnTo>
                  <a:pt x="845617" y="314141"/>
                </a:lnTo>
                <a:lnTo>
                  <a:pt x="832180" y="272629"/>
                </a:lnTo>
                <a:lnTo>
                  <a:pt x="814264" y="232390"/>
                </a:lnTo>
                <a:lnTo>
                  <a:pt x="791870" y="193788"/>
                </a:lnTo>
                <a:lnTo>
                  <a:pt x="764996" y="157187"/>
                </a:lnTo>
                <a:lnTo>
                  <a:pt x="733643" y="122950"/>
                </a:lnTo>
                <a:lnTo>
                  <a:pt x="698722" y="92212"/>
                </a:lnTo>
                <a:lnTo>
                  <a:pt x="661389" y="65866"/>
                </a:lnTo>
                <a:lnTo>
                  <a:pt x="622015" y="43910"/>
                </a:lnTo>
                <a:lnTo>
                  <a:pt x="580971" y="26346"/>
                </a:lnTo>
                <a:lnTo>
                  <a:pt x="538629" y="13173"/>
                </a:lnTo>
                <a:lnTo>
                  <a:pt x="495359" y="4391"/>
                </a:lnTo>
                <a:lnTo>
                  <a:pt x="451533" y="0"/>
                </a:lnTo>
                <a:close/>
              </a:path>
            </a:pathLst>
          </a:custGeom>
          <a:solidFill>
            <a:srgbClr val="D24A2B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bject 15">
            <a:extLst>
              <a:ext uri="{FF2B5EF4-FFF2-40B4-BE49-F238E27FC236}">
                <a16:creationId xmlns:a16="http://schemas.microsoft.com/office/drawing/2014/main" id="{580C440D-E2CE-3653-C8EA-AFC5C5753DA4}"/>
              </a:ext>
            </a:extLst>
          </p:cNvPr>
          <p:cNvSpPr txBox="1"/>
          <p:nvPr/>
        </p:nvSpPr>
        <p:spPr>
          <a:xfrm>
            <a:off x="651764" y="213574"/>
            <a:ext cx="329565" cy="680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sz="4300" b="1" dirty="0">
                <a:solidFill>
                  <a:srgbClr val="FFFFFF"/>
                </a:solidFill>
                <a:latin typeface="Helvetica"/>
                <a:cs typeface="Helvetica"/>
              </a:rPr>
              <a:t>3</a:t>
            </a:r>
            <a:endParaRPr kumimoji="0" sz="4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117819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6C5809-AEA5-1EE8-4513-247AEC7BC2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CB2B8419-179C-44BD-72DE-B4751B4E1AD0}"/>
              </a:ext>
            </a:extLst>
          </p:cNvPr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1758372817"/>
              </p:ext>
            </p:extLst>
          </p:nvPr>
        </p:nvGraphicFramePr>
        <p:xfrm>
          <a:off x="0" y="1328286"/>
          <a:ext cx="12192000" cy="4803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725340848"/>
                    </a:ext>
                  </a:extLst>
                </a:gridCol>
                <a:gridCol w="3651813">
                  <a:extLst>
                    <a:ext uri="{9D8B030D-6E8A-4147-A177-3AD203B41FA5}">
                      <a16:colId xmlns:a16="http://schemas.microsoft.com/office/drawing/2014/main" val="719817368"/>
                    </a:ext>
                  </a:extLst>
                </a:gridCol>
                <a:gridCol w="2444187">
                  <a:extLst>
                    <a:ext uri="{9D8B030D-6E8A-4147-A177-3AD203B41FA5}">
                      <a16:colId xmlns:a16="http://schemas.microsoft.com/office/drawing/2014/main" val="221328581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270493994"/>
                    </a:ext>
                  </a:extLst>
                </a:gridCol>
              </a:tblGrid>
              <a:tr h="596122">
                <a:tc>
                  <a:txBody>
                    <a:bodyPr/>
                    <a:lstStyle/>
                    <a:p>
                      <a:r>
                        <a:rPr lang="en-ZA" b="0" dirty="0"/>
                        <a:t> RESOURCE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b="0" dirty="0"/>
                        <a:t>FUNCTIONALITY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 NUMBER OF POINTS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SCORING GUIDELINE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602121"/>
                  </a:ext>
                </a:extLst>
              </a:tr>
              <a:tr h="1877249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Legal Expert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an admitted attorney by the SA high court and registered with the Legal Practice Council (LPC).</a:t>
                      </a:r>
                    </a:p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ZA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Qualifications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Experience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Member to provide a CV indicating 5 years’ experience in contract law in relation to projects or Programme and experience in developing agreements and contracts / on public / private sector Programme and projects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/>
                        <a:t>10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years’ experience and above = 10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years’ experience = 8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years’ experience = 5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years’ experience = 2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Non-responsive:1 year experience= 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4893867"/>
                  </a:ext>
                </a:extLst>
              </a:tr>
              <a:tr h="1877249">
                <a:tc>
                  <a:txBody>
                    <a:bodyPr/>
                    <a:lstStyle/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Maximum points Total : 100% </a:t>
                      </a:r>
                    </a:p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Minimum threshold     : 60 %</a:t>
                      </a:r>
                      <a:endParaRPr lang="en-ZA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3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NB: DBSA will verify the validity and authenticity of the certificate with respective/affiliated professional bodies.</a:t>
                      </a:r>
                      <a:endParaRPr lang="en-US" sz="3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0081347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13EA3FF-3952-8BFD-AA6F-B831F7C7C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548" y="172279"/>
            <a:ext cx="10515600" cy="714122"/>
          </a:xfrm>
        </p:spPr>
        <p:txBody>
          <a:bodyPr>
            <a:normAutofit fontScale="90000"/>
          </a:bodyPr>
          <a:lstStyle/>
          <a:p>
            <a:pPr marL="720000" lvl="4" indent="0" algn="l">
              <a:buNone/>
            </a:pPr>
            <a:b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="1" cap="al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FUNCTIONALITY EVALUATION CRITERIA</a:t>
            </a:r>
            <a:br>
              <a:rPr lang="en-ZA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ZA" sz="4000" dirty="0"/>
            </a:br>
            <a:endParaRPr lang="en-ZA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16">
            <a:extLst>
              <a:ext uri="{FF2B5EF4-FFF2-40B4-BE49-F238E27FC236}">
                <a16:creationId xmlns:a16="http://schemas.microsoft.com/office/drawing/2014/main" id="{10F4A878-F978-865A-6BC3-2F5CB7149FCA}"/>
              </a:ext>
            </a:extLst>
          </p:cNvPr>
          <p:cNvSpPr/>
          <p:nvPr/>
        </p:nvSpPr>
        <p:spPr>
          <a:xfrm>
            <a:off x="386970" y="140748"/>
            <a:ext cx="859155" cy="842644"/>
          </a:xfrm>
          <a:custGeom>
            <a:avLst/>
            <a:gdLst/>
            <a:ahLst/>
            <a:cxnLst/>
            <a:rect l="l" t="t" r="r" b="b"/>
            <a:pathLst>
              <a:path w="859155" h="842645">
                <a:moveTo>
                  <a:pt x="451533" y="0"/>
                </a:moveTo>
                <a:lnTo>
                  <a:pt x="407521" y="0"/>
                </a:lnTo>
                <a:lnTo>
                  <a:pt x="363694" y="4391"/>
                </a:lnTo>
                <a:lnTo>
                  <a:pt x="320424" y="13173"/>
                </a:lnTo>
                <a:lnTo>
                  <a:pt x="278082" y="26346"/>
                </a:lnTo>
                <a:lnTo>
                  <a:pt x="237038" y="43910"/>
                </a:lnTo>
                <a:lnTo>
                  <a:pt x="197664" y="65866"/>
                </a:lnTo>
                <a:lnTo>
                  <a:pt x="160330" y="92212"/>
                </a:lnTo>
                <a:lnTo>
                  <a:pt x="125409" y="122950"/>
                </a:lnTo>
                <a:lnTo>
                  <a:pt x="94056" y="157187"/>
                </a:lnTo>
                <a:lnTo>
                  <a:pt x="67183" y="193788"/>
                </a:lnTo>
                <a:lnTo>
                  <a:pt x="44789" y="232390"/>
                </a:lnTo>
                <a:lnTo>
                  <a:pt x="26873" y="272629"/>
                </a:lnTo>
                <a:lnTo>
                  <a:pt x="13436" y="314141"/>
                </a:lnTo>
                <a:lnTo>
                  <a:pt x="4478" y="356563"/>
                </a:lnTo>
                <a:lnTo>
                  <a:pt x="0" y="399530"/>
                </a:lnTo>
                <a:lnTo>
                  <a:pt x="0" y="442680"/>
                </a:lnTo>
                <a:lnTo>
                  <a:pt x="4478" y="485647"/>
                </a:lnTo>
                <a:lnTo>
                  <a:pt x="13436" y="528068"/>
                </a:lnTo>
                <a:lnTo>
                  <a:pt x="26873" y="569581"/>
                </a:lnTo>
                <a:lnTo>
                  <a:pt x="44789" y="609820"/>
                </a:lnTo>
                <a:lnTo>
                  <a:pt x="67183" y="648422"/>
                </a:lnTo>
                <a:lnTo>
                  <a:pt x="94056" y="685023"/>
                </a:lnTo>
                <a:lnTo>
                  <a:pt x="125409" y="719260"/>
                </a:lnTo>
                <a:lnTo>
                  <a:pt x="160330" y="749997"/>
                </a:lnTo>
                <a:lnTo>
                  <a:pt x="197664" y="776344"/>
                </a:lnTo>
                <a:lnTo>
                  <a:pt x="237038" y="798300"/>
                </a:lnTo>
                <a:lnTo>
                  <a:pt x="278082" y="815864"/>
                </a:lnTo>
                <a:lnTo>
                  <a:pt x="320424" y="829037"/>
                </a:lnTo>
                <a:lnTo>
                  <a:pt x="363694" y="837819"/>
                </a:lnTo>
                <a:lnTo>
                  <a:pt x="407521" y="842211"/>
                </a:lnTo>
                <a:lnTo>
                  <a:pt x="451533" y="842211"/>
                </a:lnTo>
                <a:lnTo>
                  <a:pt x="495359" y="837819"/>
                </a:lnTo>
                <a:lnTo>
                  <a:pt x="538629" y="829037"/>
                </a:lnTo>
                <a:lnTo>
                  <a:pt x="580971" y="815864"/>
                </a:lnTo>
                <a:lnTo>
                  <a:pt x="622015" y="798300"/>
                </a:lnTo>
                <a:lnTo>
                  <a:pt x="661389" y="776344"/>
                </a:lnTo>
                <a:lnTo>
                  <a:pt x="698722" y="749997"/>
                </a:lnTo>
                <a:lnTo>
                  <a:pt x="733643" y="719260"/>
                </a:lnTo>
                <a:lnTo>
                  <a:pt x="764996" y="685023"/>
                </a:lnTo>
                <a:lnTo>
                  <a:pt x="791870" y="648422"/>
                </a:lnTo>
                <a:lnTo>
                  <a:pt x="814264" y="609820"/>
                </a:lnTo>
                <a:lnTo>
                  <a:pt x="832180" y="569581"/>
                </a:lnTo>
                <a:lnTo>
                  <a:pt x="845617" y="528068"/>
                </a:lnTo>
                <a:lnTo>
                  <a:pt x="854575" y="485647"/>
                </a:lnTo>
                <a:lnTo>
                  <a:pt x="859054" y="442680"/>
                </a:lnTo>
                <a:lnTo>
                  <a:pt x="859054" y="399530"/>
                </a:lnTo>
                <a:lnTo>
                  <a:pt x="854575" y="356563"/>
                </a:lnTo>
                <a:lnTo>
                  <a:pt x="845617" y="314141"/>
                </a:lnTo>
                <a:lnTo>
                  <a:pt x="832180" y="272629"/>
                </a:lnTo>
                <a:lnTo>
                  <a:pt x="814264" y="232390"/>
                </a:lnTo>
                <a:lnTo>
                  <a:pt x="791870" y="193788"/>
                </a:lnTo>
                <a:lnTo>
                  <a:pt x="764996" y="157187"/>
                </a:lnTo>
                <a:lnTo>
                  <a:pt x="733643" y="122950"/>
                </a:lnTo>
                <a:lnTo>
                  <a:pt x="698722" y="92212"/>
                </a:lnTo>
                <a:lnTo>
                  <a:pt x="661389" y="65866"/>
                </a:lnTo>
                <a:lnTo>
                  <a:pt x="622015" y="43910"/>
                </a:lnTo>
                <a:lnTo>
                  <a:pt x="580971" y="26346"/>
                </a:lnTo>
                <a:lnTo>
                  <a:pt x="538629" y="13173"/>
                </a:lnTo>
                <a:lnTo>
                  <a:pt x="495359" y="4391"/>
                </a:lnTo>
                <a:lnTo>
                  <a:pt x="451533" y="0"/>
                </a:lnTo>
                <a:close/>
              </a:path>
            </a:pathLst>
          </a:custGeom>
          <a:solidFill>
            <a:srgbClr val="D24A2B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bject 15">
            <a:extLst>
              <a:ext uri="{FF2B5EF4-FFF2-40B4-BE49-F238E27FC236}">
                <a16:creationId xmlns:a16="http://schemas.microsoft.com/office/drawing/2014/main" id="{31928F05-4204-40B8-7B98-7297EE4D0B2E}"/>
              </a:ext>
            </a:extLst>
          </p:cNvPr>
          <p:cNvSpPr txBox="1"/>
          <p:nvPr/>
        </p:nvSpPr>
        <p:spPr>
          <a:xfrm>
            <a:off x="651764" y="213574"/>
            <a:ext cx="329565" cy="680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sz="4300" b="1" dirty="0">
                <a:solidFill>
                  <a:srgbClr val="FFFFFF"/>
                </a:solidFill>
                <a:latin typeface="Helvetica"/>
                <a:cs typeface="Helvetica"/>
              </a:rPr>
              <a:t>3</a:t>
            </a:r>
            <a:endParaRPr kumimoji="0" sz="4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312193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F00BC0C-9AC1-4C81-8797-73D35837DBA0}"/>
              </a:ext>
            </a:extLst>
          </p:cNvPr>
          <p:cNvGrpSpPr/>
          <p:nvPr/>
        </p:nvGrpSpPr>
        <p:grpSpPr>
          <a:xfrm>
            <a:off x="0" y="0"/>
            <a:ext cx="12192000" cy="6876288"/>
            <a:chOff x="0" y="0"/>
            <a:chExt cx="12192000" cy="6876288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A8A125DF-B250-4B6B-A1A8-9BC10414815F}"/>
                </a:ext>
              </a:extLst>
            </p:cNvPr>
            <p:cNvSpPr/>
            <p:nvPr/>
          </p:nvSpPr>
          <p:spPr>
            <a:xfrm>
              <a:off x="0" y="2926079"/>
              <a:ext cx="12192000" cy="3942055"/>
            </a:xfrm>
            <a:prstGeom prst="rect">
              <a:avLst/>
            </a:prstGeom>
            <a:solidFill>
              <a:srgbClr val="4020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4802B98-DC3A-42EE-A11C-73F4CB9E70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515" t="-3655" r="-6515" b="18973"/>
            <a:stretch/>
          </p:blipFill>
          <p:spPr>
            <a:xfrm>
              <a:off x="521208" y="0"/>
              <a:ext cx="4843193" cy="687628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EF3E23A-9CBF-439B-9CBF-C3A916045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140696" y="140209"/>
              <a:ext cx="2051304" cy="1139952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531EF039-08D1-42C4-BD92-0080FE2BCE86}"/>
              </a:ext>
            </a:extLst>
          </p:cNvPr>
          <p:cNvSpPr txBox="1"/>
          <p:nvPr/>
        </p:nvSpPr>
        <p:spPr>
          <a:xfrm>
            <a:off x="4529013" y="4270249"/>
            <a:ext cx="4548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4000" b="1" dirty="0">
                <a:solidFill>
                  <a:schemeClr val="accent1"/>
                </a:solidFill>
                <a:latin typeface="+mj-lt"/>
              </a:rPr>
              <a:t>THE END</a:t>
            </a:r>
            <a:endParaRPr lang="en-US" sz="4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8465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1D363E99-5292-5EA9-3AEA-16A7449E537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15" imgH="416" progId="TCLayout.ActiveDocument.1">
                  <p:embed/>
                </p:oleObj>
              </mc:Choice>
              <mc:Fallback>
                <p:oleObj name="think-cell Slide" r:id="rId3" imgW="415" imgH="41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1D363E99-5292-5EA9-3AEA-16A7449E53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9A474630-0503-409E-A75A-B74B557C9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139" y="330655"/>
            <a:ext cx="7185753" cy="468000"/>
          </a:xfrm>
        </p:spPr>
        <p:txBody>
          <a:bodyPr vert="horz">
            <a:noAutofit/>
          </a:bodyPr>
          <a:lstStyle/>
          <a:p>
            <a:r>
              <a:rPr lang="en-ZA" sz="3200" dirty="0">
                <a:latin typeface="Arial Rounded MT Bold" panose="020F0704030504030204" pitchFamily="34" charset="0"/>
              </a:rPr>
              <a:t>CONTENTS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245CD29-4BC6-4147-9A3B-8BF5FA74560A}"/>
              </a:ext>
            </a:extLst>
          </p:cNvPr>
          <p:cNvSpPr/>
          <p:nvPr/>
        </p:nvSpPr>
        <p:spPr>
          <a:xfrm>
            <a:off x="282054" y="1547978"/>
            <a:ext cx="11566766" cy="505887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Supply Chain Management Guidelines.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Terms of Reference/ Scope of Work.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3400" dirty="0">
                <a:solidFill>
                  <a:prstClr val="black"/>
                </a:solidFill>
                <a:latin typeface="Arial"/>
              </a:rPr>
              <a:t>Technical Skills Required.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3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Evaluation Criteria</a:t>
            </a:r>
            <a:r>
              <a:rPr lang="en-US" sz="3400" dirty="0">
                <a:solidFill>
                  <a:prstClr val="black"/>
                </a:solidFill>
                <a:latin typeface="Arial"/>
              </a:rPr>
              <a:t>. 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3400" dirty="0">
                <a:solidFill>
                  <a:prstClr val="black"/>
                </a:solidFill>
                <a:latin typeface="Arial"/>
              </a:rPr>
              <a:t>Clarification Session</a:t>
            </a:r>
            <a:r>
              <a:rPr kumimoji="0" lang="en-US" sz="3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US" sz="3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B05FFF84-3FA9-4EC2-A455-F2181E613F78}"/>
              </a:ext>
            </a:extLst>
          </p:cNvPr>
          <p:cNvSpPr txBox="1">
            <a:spLocks/>
          </p:cNvSpPr>
          <p:nvPr/>
        </p:nvSpPr>
        <p:spPr>
          <a:xfrm>
            <a:off x="38377" y="6492639"/>
            <a:ext cx="666672" cy="32628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712AE6-0A2C-8540-9ACB-1C6BCF181E53}" type="slidenum">
              <a:rPr kumimoji="0" lang="en-US" sz="1100" b="1" i="0" u="none" strike="noStrike" kern="1200" cap="none" spc="0" normalizeH="0" baseline="0" noProof="0" smtClean="0">
                <a:ln>
                  <a:noFill/>
                </a:ln>
                <a:solidFill>
                  <a:srgbClr val="FBB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FBB04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328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4E4C1628-05D9-4472-A6BA-402B6B591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5" y="484188"/>
            <a:ext cx="47244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9600" b="0" i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360363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5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719138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13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b="0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FEF5A2-B4B2-49C8-98C6-8A738DD735B4}"/>
              </a:ext>
            </a:extLst>
          </p:cNvPr>
          <p:cNvSpPr txBox="1">
            <a:spLocks/>
          </p:cNvSpPr>
          <p:nvPr/>
        </p:nvSpPr>
        <p:spPr>
          <a:xfrm>
            <a:off x="304800" y="2016158"/>
            <a:ext cx="5029200" cy="1568760"/>
          </a:xfrm>
          <a:prstGeom prst="rect">
            <a:avLst/>
          </a:prstGeom>
        </p:spPr>
        <p:txBody>
          <a:bodyPr vert="horz" lIns="72000" tIns="36000" rIns="72000" bIns="3600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 cap="all" spc="1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altLang="en-US" sz="2500" kern="0" cap="none" dirty="0">
                <a:cs typeface="Calibri" panose="020F0502020204030204" pitchFamily="34" charset="0"/>
              </a:rPr>
              <a:t>TERMS OF REFERENCE</a:t>
            </a:r>
          </a:p>
          <a:p>
            <a:r>
              <a:rPr lang="en-ZA" altLang="en-US" sz="2500" kern="0" cap="none" dirty="0">
                <a:cs typeface="Calibri" panose="020F0502020204030204" pitchFamily="34" charset="0"/>
              </a:rPr>
              <a:t>BUSINESS UNIT- Coverage Unit</a:t>
            </a:r>
            <a:br>
              <a:rPr lang="en-ZA" altLang="en-US" sz="2500" kern="0" cap="none" dirty="0">
                <a:cs typeface="Calibri" panose="020F0502020204030204" pitchFamily="34" charset="0"/>
              </a:rPr>
            </a:br>
            <a:r>
              <a:rPr lang="en-US" altLang="en-US" sz="2500" kern="0" dirty="0">
                <a:cs typeface="Calibri" panose="020F0502020204030204" pitchFamily="34" charset="0"/>
              </a:rPr>
              <a:t> </a:t>
            </a:r>
            <a:endParaRPr lang="en-ZA" altLang="en-US" sz="2500" kern="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77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572515" y="1404729"/>
            <a:ext cx="11046970" cy="5059133"/>
          </a:xfrm>
          <a:ln>
            <a:solidFill>
              <a:schemeClr val="accent3"/>
            </a:solidFill>
          </a:ln>
        </p:spPr>
        <p:txBody>
          <a:bodyPr/>
          <a:lstStyle/>
          <a:p>
            <a:pPr marL="0" indent="0">
              <a:buNone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Project inception and development of the Project Implementation Plan (PIP). </a:t>
            </a:r>
            <a:endParaRPr lang="en-US" sz="2400" dirty="0">
              <a:latin typeface="Arial Black" panose="020B0A040201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Existing situation analysis (AS-IS assessment) and Stakeholder engagement.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Cost of supply studies, Tariff structure review and restructuring thereof.</a:t>
            </a:r>
            <a:endParaRPr lang="en-US" sz="2400" dirty="0">
              <a:latin typeface="Arial Black" panose="020B0A040201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Audit of water and electricity meters and metering management. A desktop audit will be conducted on all stands and a physical verification will be conducted on the 10600 prioritized stands.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Customer billing data cleansing and reconciliation with financial billing systems, property information and GIS.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Review and Development of best standard practice procedure and staffing requirements to enhance customer care and revenue management operations processes.		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344319-D715-5746-8EE1-E1FB1D2D3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2560" y="394138"/>
            <a:ext cx="10515600" cy="842644"/>
          </a:xfrm>
        </p:spPr>
        <p:txBody>
          <a:bodyPr>
            <a:normAutofit fontScale="90000"/>
          </a:bodyPr>
          <a:lstStyle/>
          <a:p>
            <a:pPr marL="12700">
              <a:lnSpc>
                <a:spcPts val="2130"/>
              </a:lnSpc>
              <a:spcBef>
                <a:spcPts val="100"/>
              </a:spcBef>
            </a:pPr>
            <a:b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SCOPE OF WORK- Swellendam Local Municipality</a:t>
            </a:r>
            <a:b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RFP Number: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117.2025</a:t>
            </a:r>
            <a:b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ZA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object 14">
            <a:extLst>
              <a:ext uri="{FF2B5EF4-FFF2-40B4-BE49-F238E27FC236}">
                <a16:creationId xmlns:a16="http://schemas.microsoft.com/office/drawing/2014/main" id="{9437C6CA-1293-49A6-8ED0-D9B282B3D2AB}"/>
              </a:ext>
            </a:extLst>
          </p:cNvPr>
          <p:cNvSpPr/>
          <p:nvPr/>
        </p:nvSpPr>
        <p:spPr>
          <a:xfrm>
            <a:off x="243840" y="188380"/>
            <a:ext cx="859155" cy="842644"/>
          </a:xfrm>
          <a:custGeom>
            <a:avLst/>
            <a:gdLst/>
            <a:ahLst/>
            <a:cxnLst/>
            <a:rect l="l" t="t" r="r" b="b"/>
            <a:pathLst>
              <a:path w="859155" h="842645">
                <a:moveTo>
                  <a:pt x="451533" y="0"/>
                </a:moveTo>
                <a:lnTo>
                  <a:pt x="407521" y="0"/>
                </a:lnTo>
                <a:lnTo>
                  <a:pt x="363694" y="4391"/>
                </a:lnTo>
                <a:lnTo>
                  <a:pt x="320424" y="13173"/>
                </a:lnTo>
                <a:lnTo>
                  <a:pt x="278082" y="26346"/>
                </a:lnTo>
                <a:lnTo>
                  <a:pt x="237038" y="43910"/>
                </a:lnTo>
                <a:lnTo>
                  <a:pt x="197664" y="65866"/>
                </a:lnTo>
                <a:lnTo>
                  <a:pt x="160330" y="92212"/>
                </a:lnTo>
                <a:lnTo>
                  <a:pt x="125409" y="122950"/>
                </a:lnTo>
                <a:lnTo>
                  <a:pt x="94056" y="157187"/>
                </a:lnTo>
                <a:lnTo>
                  <a:pt x="67183" y="193788"/>
                </a:lnTo>
                <a:lnTo>
                  <a:pt x="44789" y="232390"/>
                </a:lnTo>
                <a:lnTo>
                  <a:pt x="26873" y="272629"/>
                </a:lnTo>
                <a:lnTo>
                  <a:pt x="13436" y="314142"/>
                </a:lnTo>
                <a:lnTo>
                  <a:pt x="4478" y="356563"/>
                </a:lnTo>
                <a:lnTo>
                  <a:pt x="0" y="399530"/>
                </a:lnTo>
                <a:lnTo>
                  <a:pt x="0" y="442680"/>
                </a:lnTo>
                <a:lnTo>
                  <a:pt x="4478" y="485647"/>
                </a:lnTo>
                <a:lnTo>
                  <a:pt x="13436" y="528068"/>
                </a:lnTo>
                <a:lnTo>
                  <a:pt x="26873" y="569581"/>
                </a:lnTo>
                <a:lnTo>
                  <a:pt x="44789" y="609820"/>
                </a:lnTo>
                <a:lnTo>
                  <a:pt x="67183" y="648421"/>
                </a:lnTo>
                <a:lnTo>
                  <a:pt x="94056" y="685023"/>
                </a:lnTo>
                <a:lnTo>
                  <a:pt x="125409" y="719259"/>
                </a:lnTo>
                <a:lnTo>
                  <a:pt x="160330" y="749997"/>
                </a:lnTo>
                <a:lnTo>
                  <a:pt x="197664" y="776344"/>
                </a:lnTo>
                <a:lnTo>
                  <a:pt x="237038" y="798299"/>
                </a:lnTo>
                <a:lnTo>
                  <a:pt x="278082" y="815864"/>
                </a:lnTo>
                <a:lnTo>
                  <a:pt x="320424" y="829037"/>
                </a:lnTo>
                <a:lnTo>
                  <a:pt x="363694" y="837819"/>
                </a:lnTo>
                <a:lnTo>
                  <a:pt x="407521" y="842211"/>
                </a:lnTo>
                <a:lnTo>
                  <a:pt x="451533" y="842211"/>
                </a:lnTo>
                <a:lnTo>
                  <a:pt x="495359" y="837819"/>
                </a:lnTo>
                <a:lnTo>
                  <a:pt x="538629" y="829037"/>
                </a:lnTo>
                <a:lnTo>
                  <a:pt x="580971" y="815864"/>
                </a:lnTo>
                <a:lnTo>
                  <a:pt x="622015" y="798299"/>
                </a:lnTo>
                <a:lnTo>
                  <a:pt x="661389" y="776344"/>
                </a:lnTo>
                <a:lnTo>
                  <a:pt x="698722" y="749997"/>
                </a:lnTo>
                <a:lnTo>
                  <a:pt x="733643" y="719259"/>
                </a:lnTo>
                <a:lnTo>
                  <a:pt x="764996" y="685023"/>
                </a:lnTo>
                <a:lnTo>
                  <a:pt x="791870" y="648421"/>
                </a:lnTo>
                <a:lnTo>
                  <a:pt x="814264" y="609820"/>
                </a:lnTo>
                <a:lnTo>
                  <a:pt x="832180" y="569581"/>
                </a:lnTo>
                <a:lnTo>
                  <a:pt x="845617" y="528068"/>
                </a:lnTo>
                <a:lnTo>
                  <a:pt x="854575" y="485647"/>
                </a:lnTo>
                <a:lnTo>
                  <a:pt x="859054" y="442680"/>
                </a:lnTo>
                <a:lnTo>
                  <a:pt x="859054" y="399530"/>
                </a:lnTo>
                <a:lnTo>
                  <a:pt x="854575" y="356563"/>
                </a:lnTo>
                <a:lnTo>
                  <a:pt x="845617" y="314142"/>
                </a:lnTo>
                <a:lnTo>
                  <a:pt x="832180" y="272629"/>
                </a:lnTo>
                <a:lnTo>
                  <a:pt x="814264" y="232390"/>
                </a:lnTo>
                <a:lnTo>
                  <a:pt x="791870" y="193788"/>
                </a:lnTo>
                <a:lnTo>
                  <a:pt x="764996" y="157187"/>
                </a:lnTo>
                <a:lnTo>
                  <a:pt x="733643" y="122950"/>
                </a:lnTo>
                <a:lnTo>
                  <a:pt x="698722" y="92212"/>
                </a:lnTo>
                <a:lnTo>
                  <a:pt x="661389" y="65866"/>
                </a:lnTo>
                <a:lnTo>
                  <a:pt x="622015" y="43910"/>
                </a:lnTo>
                <a:lnTo>
                  <a:pt x="580971" y="26346"/>
                </a:lnTo>
                <a:lnTo>
                  <a:pt x="538629" y="13173"/>
                </a:lnTo>
                <a:lnTo>
                  <a:pt x="495359" y="4391"/>
                </a:lnTo>
                <a:lnTo>
                  <a:pt x="451533" y="0"/>
                </a:lnTo>
                <a:close/>
              </a:path>
            </a:pathLst>
          </a:custGeom>
          <a:solidFill>
            <a:srgbClr val="5D311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bject 15">
            <a:extLst>
              <a:ext uri="{FF2B5EF4-FFF2-40B4-BE49-F238E27FC236}">
                <a16:creationId xmlns:a16="http://schemas.microsoft.com/office/drawing/2014/main" id="{0E2508C3-38B7-454D-9F43-F942D1D09B69}"/>
              </a:ext>
            </a:extLst>
          </p:cNvPr>
          <p:cNvSpPr txBox="1"/>
          <p:nvPr/>
        </p:nvSpPr>
        <p:spPr>
          <a:xfrm>
            <a:off x="508634" y="214251"/>
            <a:ext cx="329565" cy="13362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2.</a:t>
            </a:r>
            <a:endParaRPr kumimoji="0" sz="4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878335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572515" y="1404729"/>
            <a:ext cx="11046970" cy="5453271"/>
          </a:xfrm>
          <a:ln>
            <a:solidFill>
              <a:schemeClr val="accent3"/>
            </a:solidFill>
          </a:ln>
        </p:spPr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Implementation of the low hanging fruits / initiatives quick wins (within budget of R1 000 000) and transfer of skills to the relevant municipal officials.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Review indigent register, management and indigent policy.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Identification and prioritization of the interventions/ infrastructure projects for the short term, medium to long term. (Total = R-Amount x 3 projects) .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 final consolidated Municipal Revenue Improvement Plan (MRIP) with fully costed recommendations/project list and various funding options that the municipality can access to be able to implement same. 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endParaRPr lang="en-US" sz="18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NB. BIDDERS MUST RESPOND TO T</a:t>
            </a:r>
            <a:r>
              <a:rPr lang="en-US" sz="18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SPECIFIC REQUIREMENTS</a:t>
            </a:r>
            <a:endParaRPr lang="en-US" sz="18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344319-D715-5746-8EE1-E1FB1D2D3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2560" y="105877"/>
            <a:ext cx="10515600" cy="1001027"/>
          </a:xfrm>
        </p:spPr>
        <p:txBody>
          <a:bodyPr>
            <a:normAutofit fontScale="90000"/>
          </a:bodyPr>
          <a:lstStyle/>
          <a:p>
            <a:pPr marL="12700">
              <a:lnSpc>
                <a:spcPts val="2130"/>
              </a:lnSpc>
              <a:spcBef>
                <a:spcPts val="100"/>
              </a:spcBef>
            </a:pPr>
            <a:b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SCOPE OF WORK-Swellendam Local Municipality</a:t>
            </a:r>
            <a:b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RFP Number: 117.2025</a:t>
            </a:r>
            <a:b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ZA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object 14">
            <a:extLst>
              <a:ext uri="{FF2B5EF4-FFF2-40B4-BE49-F238E27FC236}">
                <a16:creationId xmlns:a16="http://schemas.microsoft.com/office/drawing/2014/main" id="{9437C6CA-1293-49A6-8ED0-D9B282B3D2AB}"/>
              </a:ext>
            </a:extLst>
          </p:cNvPr>
          <p:cNvSpPr/>
          <p:nvPr/>
        </p:nvSpPr>
        <p:spPr>
          <a:xfrm>
            <a:off x="243840" y="188380"/>
            <a:ext cx="859155" cy="842644"/>
          </a:xfrm>
          <a:custGeom>
            <a:avLst/>
            <a:gdLst/>
            <a:ahLst/>
            <a:cxnLst/>
            <a:rect l="l" t="t" r="r" b="b"/>
            <a:pathLst>
              <a:path w="859155" h="842645">
                <a:moveTo>
                  <a:pt x="451533" y="0"/>
                </a:moveTo>
                <a:lnTo>
                  <a:pt x="407521" y="0"/>
                </a:lnTo>
                <a:lnTo>
                  <a:pt x="363694" y="4391"/>
                </a:lnTo>
                <a:lnTo>
                  <a:pt x="320424" y="13173"/>
                </a:lnTo>
                <a:lnTo>
                  <a:pt x="278082" y="26346"/>
                </a:lnTo>
                <a:lnTo>
                  <a:pt x="237038" y="43910"/>
                </a:lnTo>
                <a:lnTo>
                  <a:pt x="197664" y="65866"/>
                </a:lnTo>
                <a:lnTo>
                  <a:pt x="160330" y="92212"/>
                </a:lnTo>
                <a:lnTo>
                  <a:pt x="125409" y="122950"/>
                </a:lnTo>
                <a:lnTo>
                  <a:pt x="94056" y="157187"/>
                </a:lnTo>
                <a:lnTo>
                  <a:pt x="67183" y="193788"/>
                </a:lnTo>
                <a:lnTo>
                  <a:pt x="44789" y="232390"/>
                </a:lnTo>
                <a:lnTo>
                  <a:pt x="26873" y="272629"/>
                </a:lnTo>
                <a:lnTo>
                  <a:pt x="13436" y="314142"/>
                </a:lnTo>
                <a:lnTo>
                  <a:pt x="4478" y="356563"/>
                </a:lnTo>
                <a:lnTo>
                  <a:pt x="0" y="399530"/>
                </a:lnTo>
                <a:lnTo>
                  <a:pt x="0" y="442680"/>
                </a:lnTo>
                <a:lnTo>
                  <a:pt x="4478" y="485647"/>
                </a:lnTo>
                <a:lnTo>
                  <a:pt x="13436" y="528068"/>
                </a:lnTo>
                <a:lnTo>
                  <a:pt x="26873" y="569581"/>
                </a:lnTo>
                <a:lnTo>
                  <a:pt x="44789" y="609820"/>
                </a:lnTo>
                <a:lnTo>
                  <a:pt x="67183" y="648421"/>
                </a:lnTo>
                <a:lnTo>
                  <a:pt x="94056" y="685023"/>
                </a:lnTo>
                <a:lnTo>
                  <a:pt x="125409" y="719259"/>
                </a:lnTo>
                <a:lnTo>
                  <a:pt x="160330" y="749997"/>
                </a:lnTo>
                <a:lnTo>
                  <a:pt x="197664" y="776344"/>
                </a:lnTo>
                <a:lnTo>
                  <a:pt x="237038" y="798299"/>
                </a:lnTo>
                <a:lnTo>
                  <a:pt x="278082" y="815864"/>
                </a:lnTo>
                <a:lnTo>
                  <a:pt x="320424" y="829037"/>
                </a:lnTo>
                <a:lnTo>
                  <a:pt x="363694" y="837819"/>
                </a:lnTo>
                <a:lnTo>
                  <a:pt x="407521" y="842211"/>
                </a:lnTo>
                <a:lnTo>
                  <a:pt x="451533" y="842211"/>
                </a:lnTo>
                <a:lnTo>
                  <a:pt x="495359" y="837819"/>
                </a:lnTo>
                <a:lnTo>
                  <a:pt x="538629" y="829037"/>
                </a:lnTo>
                <a:lnTo>
                  <a:pt x="580971" y="815864"/>
                </a:lnTo>
                <a:lnTo>
                  <a:pt x="622015" y="798299"/>
                </a:lnTo>
                <a:lnTo>
                  <a:pt x="661389" y="776344"/>
                </a:lnTo>
                <a:lnTo>
                  <a:pt x="698722" y="749997"/>
                </a:lnTo>
                <a:lnTo>
                  <a:pt x="733643" y="719259"/>
                </a:lnTo>
                <a:lnTo>
                  <a:pt x="764996" y="685023"/>
                </a:lnTo>
                <a:lnTo>
                  <a:pt x="791870" y="648421"/>
                </a:lnTo>
                <a:lnTo>
                  <a:pt x="814264" y="609820"/>
                </a:lnTo>
                <a:lnTo>
                  <a:pt x="832180" y="569581"/>
                </a:lnTo>
                <a:lnTo>
                  <a:pt x="845617" y="528068"/>
                </a:lnTo>
                <a:lnTo>
                  <a:pt x="854575" y="485647"/>
                </a:lnTo>
                <a:lnTo>
                  <a:pt x="859054" y="442680"/>
                </a:lnTo>
                <a:lnTo>
                  <a:pt x="859054" y="399530"/>
                </a:lnTo>
                <a:lnTo>
                  <a:pt x="854575" y="356563"/>
                </a:lnTo>
                <a:lnTo>
                  <a:pt x="845617" y="314142"/>
                </a:lnTo>
                <a:lnTo>
                  <a:pt x="832180" y="272629"/>
                </a:lnTo>
                <a:lnTo>
                  <a:pt x="814264" y="232390"/>
                </a:lnTo>
                <a:lnTo>
                  <a:pt x="791870" y="193788"/>
                </a:lnTo>
                <a:lnTo>
                  <a:pt x="764996" y="157187"/>
                </a:lnTo>
                <a:lnTo>
                  <a:pt x="733643" y="122950"/>
                </a:lnTo>
                <a:lnTo>
                  <a:pt x="698722" y="92212"/>
                </a:lnTo>
                <a:lnTo>
                  <a:pt x="661389" y="65866"/>
                </a:lnTo>
                <a:lnTo>
                  <a:pt x="622015" y="43910"/>
                </a:lnTo>
                <a:lnTo>
                  <a:pt x="580971" y="26346"/>
                </a:lnTo>
                <a:lnTo>
                  <a:pt x="538629" y="13173"/>
                </a:lnTo>
                <a:lnTo>
                  <a:pt x="495359" y="4391"/>
                </a:lnTo>
                <a:lnTo>
                  <a:pt x="451533" y="0"/>
                </a:lnTo>
                <a:close/>
              </a:path>
            </a:pathLst>
          </a:custGeom>
          <a:solidFill>
            <a:srgbClr val="5D311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bject 15">
            <a:extLst>
              <a:ext uri="{FF2B5EF4-FFF2-40B4-BE49-F238E27FC236}">
                <a16:creationId xmlns:a16="http://schemas.microsoft.com/office/drawing/2014/main" id="{0E2508C3-38B7-454D-9F43-F942D1D09B69}"/>
              </a:ext>
            </a:extLst>
          </p:cNvPr>
          <p:cNvSpPr txBox="1"/>
          <p:nvPr/>
        </p:nvSpPr>
        <p:spPr>
          <a:xfrm>
            <a:off x="508634" y="214251"/>
            <a:ext cx="329565" cy="13362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2.</a:t>
            </a:r>
            <a:endParaRPr kumimoji="0" sz="4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515106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5"/>
          </p:nvPr>
        </p:nvSpPr>
        <p:spPr>
          <a:xfrm>
            <a:off x="550863" y="1511999"/>
            <a:ext cx="11046970" cy="5346001"/>
          </a:xfrm>
          <a:ln>
            <a:solidFill>
              <a:schemeClr val="accent3"/>
            </a:solidFill>
          </a:ln>
        </p:spPr>
        <p:txBody>
          <a:bodyPr/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Senior level of expertise / expert knowledge and experience working with  assignments of a similar nature as stated in the tender document.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Skills: Project management, Municipal finance/revenue management, engineering (civil and electrical), Geo information, town planning and legal.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Sound knowledge of Local Government legislations.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Good knowledge of risk management, compliance and corporate governance practices.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Expert knowledge on </a:t>
            </a:r>
            <a:r>
              <a:rPr lang="en-ZA" sz="2400" dirty="0">
                <a:latin typeface="Arial" panose="020B0604020202020204" pitchFamily="34" charset="0"/>
                <a:cs typeface="Arial" panose="020B0604020202020204" pitchFamily="34" charset="0"/>
              </a:rPr>
              <a:t>revenue enhancement planning and management. </a:t>
            </a:r>
          </a:p>
          <a:p>
            <a:r>
              <a:rPr lang="en-ZA" sz="2400" dirty="0">
                <a:latin typeface="Arial" panose="020B0604020202020204" pitchFamily="34" charset="0"/>
                <a:cs typeface="Arial" panose="020B0604020202020204" pitchFamily="34" charset="0"/>
              </a:rPr>
              <a:t>Results driven with a strong sense of urgency on set deliverables.</a:t>
            </a:r>
          </a:p>
          <a:p>
            <a:pPr marL="720000" lvl="4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344319-D715-5746-8EE1-E1FB1D2D3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548" y="172279"/>
            <a:ext cx="10515600" cy="714122"/>
          </a:xfrm>
        </p:spPr>
        <p:txBody>
          <a:bodyPr>
            <a:normAutofit fontScale="90000"/>
          </a:bodyPr>
          <a:lstStyle/>
          <a:p>
            <a:pPr marL="720000" lvl="4" indent="0" algn="l">
              <a:buNone/>
            </a:pPr>
            <a:b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="1" cap="al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TECHNICAL SKILLS REQUIRED</a:t>
            </a:r>
            <a:br>
              <a:rPr lang="en-ZA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ZA" sz="4000" dirty="0"/>
            </a:br>
            <a:endParaRPr lang="en-ZA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16">
            <a:extLst>
              <a:ext uri="{FF2B5EF4-FFF2-40B4-BE49-F238E27FC236}">
                <a16:creationId xmlns:a16="http://schemas.microsoft.com/office/drawing/2014/main" id="{F5C61D94-A97A-4AB1-AA5B-186EC853F083}"/>
              </a:ext>
            </a:extLst>
          </p:cNvPr>
          <p:cNvSpPr/>
          <p:nvPr/>
        </p:nvSpPr>
        <p:spPr>
          <a:xfrm>
            <a:off x="386970" y="140748"/>
            <a:ext cx="859155" cy="842644"/>
          </a:xfrm>
          <a:custGeom>
            <a:avLst/>
            <a:gdLst/>
            <a:ahLst/>
            <a:cxnLst/>
            <a:rect l="l" t="t" r="r" b="b"/>
            <a:pathLst>
              <a:path w="859155" h="842645">
                <a:moveTo>
                  <a:pt x="451533" y="0"/>
                </a:moveTo>
                <a:lnTo>
                  <a:pt x="407521" y="0"/>
                </a:lnTo>
                <a:lnTo>
                  <a:pt x="363694" y="4391"/>
                </a:lnTo>
                <a:lnTo>
                  <a:pt x="320424" y="13173"/>
                </a:lnTo>
                <a:lnTo>
                  <a:pt x="278082" y="26346"/>
                </a:lnTo>
                <a:lnTo>
                  <a:pt x="237038" y="43910"/>
                </a:lnTo>
                <a:lnTo>
                  <a:pt x="197664" y="65866"/>
                </a:lnTo>
                <a:lnTo>
                  <a:pt x="160330" y="92212"/>
                </a:lnTo>
                <a:lnTo>
                  <a:pt x="125409" y="122950"/>
                </a:lnTo>
                <a:lnTo>
                  <a:pt x="94056" y="157187"/>
                </a:lnTo>
                <a:lnTo>
                  <a:pt x="67183" y="193788"/>
                </a:lnTo>
                <a:lnTo>
                  <a:pt x="44789" y="232390"/>
                </a:lnTo>
                <a:lnTo>
                  <a:pt x="26873" y="272629"/>
                </a:lnTo>
                <a:lnTo>
                  <a:pt x="13436" y="314141"/>
                </a:lnTo>
                <a:lnTo>
                  <a:pt x="4478" y="356563"/>
                </a:lnTo>
                <a:lnTo>
                  <a:pt x="0" y="399530"/>
                </a:lnTo>
                <a:lnTo>
                  <a:pt x="0" y="442680"/>
                </a:lnTo>
                <a:lnTo>
                  <a:pt x="4478" y="485647"/>
                </a:lnTo>
                <a:lnTo>
                  <a:pt x="13436" y="528068"/>
                </a:lnTo>
                <a:lnTo>
                  <a:pt x="26873" y="569581"/>
                </a:lnTo>
                <a:lnTo>
                  <a:pt x="44789" y="609820"/>
                </a:lnTo>
                <a:lnTo>
                  <a:pt x="67183" y="648422"/>
                </a:lnTo>
                <a:lnTo>
                  <a:pt x="94056" y="685023"/>
                </a:lnTo>
                <a:lnTo>
                  <a:pt x="125409" y="719260"/>
                </a:lnTo>
                <a:lnTo>
                  <a:pt x="160330" y="749997"/>
                </a:lnTo>
                <a:lnTo>
                  <a:pt x="197664" y="776344"/>
                </a:lnTo>
                <a:lnTo>
                  <a:pt x="237038" y="798300"/>
                </a:lnTo>
                <a:lnTo>
                  <a:pt x="278082" y="815864"/>
                </a:lnTo>
                <a:lnTo>
                  <a:pt x="320424" y="829037"/>
                </a:lnTo>
                <a:lnTo>
                  <a:pt x="363694" y="837819"/>
                </a:lnTo>
                <a:lnTo>
                  <a:pt x="407521" y="842211"/>
                </a:lnTo>
                <a:lnTo>
                  <a:pt x="451533" y="842211"/>
                </a:lnTo>
                <a:lnTo>
                  <a:pt x="495359" y="837819"/>
                </a:lnTo>
                <a:lnTo>
                  <a:pt x="538629" y="829037"/>
                </a:lnTo>
                <a:lnTo>
                  <a:pt x="580971" y="815864"/>
                </a:lnTo>
                <a:lnTo>
                  <a:pt x="622015" y="798300"/>
                </a:lnTo>
                <a:lnTo>
                  <a:pt x="661389" y="776344"/>
                </a:lnTo>
                <a:lnTo>
                  <a:pt x="698722" y="749997"/>
                </a:lnTo>
                <a:lnTo>
                  <a:pt x="733643" y="719260"/>
                </a:lnTo>
                <a:lnTo>
                  <a:pt x="764996" y="685023"/>
                </a:lnTo>
                <a:lnTo>
                  <a:pt x="791870" y="648422"/>
                </a:lnTo>
                <a:lnTo>
                  <a:pt x="814264" y="609820"/>
                </a:lnTo>
                <a:lnTo>
                  <a:pt x="832180" y="569581"/>
                </a:lnTo>
                <a:lnTo>
                  <a:pt x="845617" y="528068"/>
                </a:lnTo>
                <a:lnTo>
                  <a:pt x="854575" y="485647"/>
                </a:lnTo>
                <a:lnTo>
                  <a:pt x="859054" y="442680"/>
                </a:lnTo>
                <a:lnTo>
                  <a:pt x="859054" y="399530"/>
                </a:lnTo>
                <a:lnTo>
                  <a:pt x="854575" y="356563"/>
                </a:lnTo>
                <a:lnTo>
                  <a:pt x="845617" y="314141"/>
                </a:lnTo>
                <a:lnTo>
                  <a:pt x="832180" y="272629"/>
                </a:lnTo>
                <a:lnTo>
                  <a:pt x="814264" y="232390"/>
                </a:lnTo>
                <a:lnTo>
                  <a:pt x="791870" y="193788"/>
                </a:lnTo>
                <a:lnTo>
                  <a:pt x="764996" y="157187"/>
                </a:lnTo>
                <a:lnTo>
                  <a:pt x="733643" y="122950"/>
                </a:lnTo>
                <a:lnTo>
                  <a:pt x="698722" y="92212"/>
                </a:lnTo>
                <a:lnTo>
                  <a:pt x="661389" y="65866"/>
                </a:lnTo>
                <a:lnTo>
                  <a:pt x="622015" y="43910"/>
                </a:lnTo>
                <a:lnTo>
                  <a:pt x="580971" y="26346"/>
                </a:lnTo>
                <a:lnTo>
                  <a:pt x="538629" y="13173"/>
                </a:lnTo>
                <a:lnTo>
                  <a:pt x="495359" y="4391"/>
                </a:lnTo>
                <a:lnTo>
                  <a:pt x="451533" y="0"/>
                </a:lnTo>
                <a:close/>
              </a:path>
            </a:pathLst>
          </a:custGeom>
          <a:solidFill>
            <a:srgbClr val="D24A2B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bject 15">
            <a:extLst>
              <a:ext uri="{FF2B5EF4-FFF2-40B4-BE49-F238E27FC236}">
                <a16:creationId xmlns:a16="http://schemas.microsoft.com/office/drawing/2014/main" id="{1E7582F1-780A-4C42-8D31-41A67901F9F1}"/>
              </a:ext>
            </a:extLst>
          </p:cNvPr>
          <p:cNvSpPr txBox="1"/>
          <p:nvPr/>
        </p:nvSpPr>
        <p:spPr>
          <a:xfrm>
            <a:off x="651764" y="213574"/>
            <a:ext cx="329565" cy="680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sz="4300" b="1" dirty="0">
                <a:solidFill>
                  <a:srgbClr val="FFFFFF"/>
                </a:solidFill>
                <a:latin typeface="Helvetica"/>
                <a:cs typeface="Helvetica"/>
              </a:rPr>
              <a:t>3</a:t>
            </a:r>
            <a:endParaRPr kumimoji="0" sz="4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306191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C3CE2D-B77C-34C1-F2D7-84D45336A5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7E37BFCA-42F7-38AC-30D9-C78550375A3E}"/>
              </a:ext>
            </a:extLst>
          </p:cNvPr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3955876825"/>
              </p:ext>
            </p:extLst>
          </p:nvPr>
        </p:nvGraphicFramePr>
        <p:xfrm>
          <a:off x="0" y="1328286"/>
          <a:ext cx="12192000" cy="5529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725340848"/>
                    </a:ext>
                  </a:extLst>
                </a:gridCol>
                <a:gridCol w="3651813">
                  <a:extLst>
                    <a:ext uri="{9D8B030D-6E8A-4147-A177-3AD203B41FA5}">
                      <a16:colId xmlns:a16="http://schemas.microsoft.com/office/drawing/2014/main" val="719817368"/>
                    </a:ext>
                  </a:extLst>
                </a:gridCol>
                <a:gridCol w="2444187">
                  <a:extLst>
                    <a:ext uri="{9D8B030D-6E8A-4147-A177-3AD203B41FA5}">
                      <a16:colId xmlns:a16="http://schemas.microsoft.com/office/drawing/2014/main" val="221328581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270493994"/>
                    </a:ext>
                  </a:extLst>
                </a:gridCol>
              </a:tblGrid>
              <a:tr h="1332748">
                <a:tc>
                  <a:txBody>
                    <a:bodyPr/>
                    <a:lstStyle/>
                    <a:p>
                      <a:r>
                        <a:rPr lang="en-ZA" b="0" dirty="0"/>
                        <a:t> RESOURCE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b="0" dirty="0"/>
                        <a:t>FUNCTIONALITY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 NUMBER OF POINTS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SCORING GUIDELINE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602121"/>
                  </a:ext>
                </a:extLst>
              </a:tr>
              <a:tr h="4196966">
                <a:tc>
                  <a:txBody>
                    <a:bodyPr/>
                    <a:lstStyle/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EXPERIENCE OF THE TENDERER (LEAD TENDERER AND ENTITIES IN JV, CONSORTIUM, ASSOCIATION, etc). PROOF OF COMPLETED PROJECTS TO BE ATTACHED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Bidders to demonstrate the completed work in all the following:</a:t>
                      </a:r>
                    </a:p>
                    <a:p>
                      <a:r>
                        <a:rPr lang="en-US" dirty="0" err="1"/>
                        <a:t>i</a:t>
                      </a:r>
                      <a:r>
                        <a:rPr lang="en-US" dirty="0"/>
                        <a:t>.	The development and implementation of the revenue enhancement </a:t>
                      </a:r>
                      <a:r>
                        <a:rPr lang="en-US" dirty="0" err="1"/>
                        <a:t>programme</a:t>
                      </a:r>
                      <a:r>
                        <a:rPr lang="en-US" dirty="0"/>
                        <a:t> for ALL or any one category of the Engineering Services (e.g. Water, Sewer and Electricity) </a:t>
                      </a:r>
                    </a:p>
                    <a:p>
                      <a:r>
                        <a:rPr lang="en-US" dirty="0"/>
                        <a:t>ii.	Tariff Review and Structuring for trading services</a:t>
                      </a:r>
                    </a:p>
                    <a:p>
                      <a:r>
                        <a:rPr lang="en-US" dirty="0"/>
                        <a:t>iii.	Security of Supply Study</a:t>
                      </a:r>
                    </a:p>
                    <a:p>
                      <a:r>
                        <a:rPr lang="en-US" dirty="0"/>
                        <a:t>iv.	Billing Data Cleansing</a:t>
                      </a:r>
                    </a:p>
                    <a:p>
                      <a:r>
                        <a:rPr lang="en-US" dirty="0"/>
                        <a:t>v.	Meter audit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/>
                        <a:t>30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Bidder to provide a list of completed projects and must be supported by 5 reference letters in revenue enhancement / management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or more relevant projects =30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3-4 relevant projects =20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more relevant projects =10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relevant project =5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4893867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8A83BBD6-484E-B34D-5659-8816B7D45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548" y="172279"/>
            <a:ext cx="10515600" cy="714122"/>
          </a:xfrm>
        </p:spPr>
        <p:txBody>
          <a:bodyPr>
            <a:normAutofit fontScale="90000"/>
          </a:bodyPr>
          <a:lstStyle/>
          <a:p>
            <a:pPr marL="720000" lvl="4" indent="0" algn="l">
              <a:buNone/>
            </a:pPr>
            <a:b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="1" cap="al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FUNCTIONALITY EVALUATION CRITERIA</a:t>
            </a:r>
            <a:br>
              <a:rPr lang="en-ZA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ZA" sz="4000" dirty="0"/>
            </a:br>
            <a:endParaRPr lang="en-ZA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16">
            <a:extLst>
              <a:ext uri="{FF2B5EF4-FFF2-40B4-BE49-F238E27FC236}">
                <a16:creationId xmlns:a16="http://schemas.microsoft.com/office/drawing/2014/main" id="{CE0F0DE4-38AD-9D5B-07B5-957C95AFE71B}"/>
              </a:ext>
            </a:extLst>
          </p:cNvPr>
          <p:cNvSpPr/>
          <p:nvPr/>
        </p:nvSpPr>
        <p:spPr>
          <a:xfrm>
            <a:off x="386970" y="140748"/>
            <a:ext cx="859155" cy="842644"/>
          </a:xfrm>
          <a:custGeom>
            <a:avLst/>
            <a:gdLst/>
            <a:ahLst/>
            <a:cxnLst/>
            <a:rect l="l" t="t" r="r" b="b"/>
            <a:pathLst>
              <a:path w="859155" h="842645">
                <a:moveTo>
                  <a:pt x="451533" y="0"/>
                </a:moveTo>
                <a:lnTo>
                  <a:pt x="407521" y="0"/>
                </a:lnTo>
                <a:lnTo>
                  <a:pt x="363694" y="4391"/>
                </a:lnTo>
                <a:lnTo>
                  <a:pt x="320424" y="13173"/>
                </a:lnTo>
                <a:lnTo>
                  <a:pt x="278082" y="26346"/>
                </a:lnTo>
                <a:lnTo>
                  <a:pt x="237038" y="43910"/>
                </a:lnTo>
                <a:lnTo>
                  <a:pt x="197664" y="65866"/>
                </a:lnTo>
                <a:lnTo>
                  <a:pt x="160330" y="92212"/>
                </a:lnTo>
                <a:lnTo>
                  <a:pt x="125409" y="122950"/>
                </a:lnTo>
                <a:lnTo>
                  <a:pt x="94056" y="157187"/>
                </a:lnTo>
                <a:lnTo>
                  <a:pt x="67183" y="193788"/>
                </a:lnTo>
                <a:lnTo>
                  <a:pt x="44789" y="232390"/>
                </a:lnTo>
                <a:lnTo>
                  <a:pt x="26873" y="272629"/>
                </a:lnTo>
                <a:lnTo>
                  <a:pt x="13436" y="314141"/>
                </a:lnTo>
                <a:lnTo>
                  <a:pt x="4478" y="356563"/>
                </a:lnTo>
                <a:lnTo>
                  <a:pt x="0" y="399530"/>
                </a:lnTo>
                <a:lnTo>
                  <a:pt x="0" y="442680"/>
                </a:lnTo>
                <a:lnTo>
                  <a:pt x="4478" y="485647"/>
                </a:lnTo>
                <a:lnTo>
                  <a:pt x="13436" y="528068"/>
                </a:lnTo>
                <a:lnTo>
                  <a:pt x="26873" y="569581"/>
                </a:lnTo>
                <a:lnTo>
                  <a:pt x="44789" y="609820"/>
                </a:lnTo>
                <a:lnTo>
                  <a:pt x="67183" y="648422"/>
                </a:lnTo>
                <a:lnTo>
                  <a:pt x="94056" y="685023"/>
                </a:lnTo>
                <a:lnTo>
                  <a:pt x="125409" y="719260"/>
                </a:lnTo>
                <a:lnTo>
                  <a:pt x="160330" y="749997"/>
                </a:lnTo>
                <a:lnTo>
                  <a:pt x="197664" y="776344"/>
                </a:lnTo>
                <a:lnTo>
                  <a:pt x="237038" y="798300"/>
                </a:lnTo>
                <a:lnTo>
                  <a:pt x="278082" y="815864"/>
                </a:lnTo>
                <a:lnTo>
                  <a:pt x="320424" y="829037"/>
                </a:lnTo>
                <a:lnTo>
                  <a:pt x="363694" y="837819"/>
                </a:lnTo>
                <a:lnTo>
                  <a:pt x="407521" y="842211"/>
                </a:lnTo>
                <a:lnTo>
                  <a:pt x="451533" y="842211"/>
                </a:lnTo>
                <a:lnTo>
                  <a:pt x="495359" y="837819"/>
                </a:lnTo>
                <a:lnTo>
                  <a:pt x="538629" y="829037"/>
                </a:lnTo>
                <a:lnTo>
                  <a:pt x="580971" y="815864"/>
                </a:lnTo>
                <a:lnTo>
                  <a:pt x="622015" y="798300"/>
                </a:lnTo>
                <a:lnTo>
                  <a:pt x="661389" y="776344"/>
                </a:lnTo>
                <a:lnTo>
                  <a:pt x="698722" y="749997"/>
                </a:lnTo>
                <a:lnTo>
                  <a:pt x="733643" y="719260"/>
                </a:lnTo>
                <a:lnTo>
                  <a:pt x="764996" y="685023"/>
                </a:lnTo>
                <a:lnTo>
                  <a:pt x="791870" y="648422"/>
                </a:lnTo>
                <a:lnTo>
                  <a:pt x="814264" y="609820"/>
                </a:lnTo>
                <a:lnTo>
                  <a:pt x="832180" y="569581"/>
                </a:lnTo>
                <a:lnTo>
                  <a:pt x="845617" y="528068"/>
                </a:lnTo>
                <a:lnTo>
                  <a:pt x="854575" y="485647"/>
                </a:lnTo>
                <a:lnTo>
                  <a:pt x="859054" y="442680"/>
                </a:lnTo>
                <a:lnTo>
                  <a:pt x="859054" y="399530"/>
                </a:lnTo>
                <a:lnTo>
                  <a:pt x="854575" y="356563"/>
                </a:lnTo>
                <a:lnTo>
                  <a:pt x="845617" y="314141"/>
                </a:lnTo>
                <a:lnTo>
                  <a:pt x="832180" y="272629"/>
                </a:lnTo>
                <a:lnTo>
                  <a:pt x="814264" y="232390"/>
                </a:lnTo>
                <a:lnTo>
                  <a:pt x="791870" y="193788"/>
                </a:lnTo>
                <a:lnTo>
                  <a:pt x="764996" y="157187"/>
                </a:lnTo>
                <a:lnTo>
                  <a:pt x="733643" y="122950"/>
                </a:lnTo>
                <a:lnTo>
                  <a:pt x="698722" y="92212"/>
                </a:lnTo>
                <a:lnTo>
                  <a:pt x="661389" y="65866"/>
                </a:lnTo>
                <a:lnTo>
                  <a:pt x="622015" y="43910"/>
                </a:lnTo>
                <a:lnTo>
                  <a:pt x="580971" y="26346"/>
                </a:lnTo>
                <a:lnTo>
                  <a:pt x="538629" y="13173"/>
                </a:lnTo>
                <a:lnTo>
                  <a:pt x="495359" y="4391"/>
                </a:lnTo>
                <a:lnTo>
                  <a:pt x="451533" y="0"/>
                </a:lnTo>
                <a:close/>
              </a:path>
            </a:pathLst>
          </a:custGeom>
          <a:solidFill>
            <a:srgbClr val="D24A2B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bject 15">
            <a:extLst>
              <a:ext uri="{FF2B5EF4-FFF2-40B4-BE49-F238E27FC236}">
                <a16:creationId xmlns:a16="http://schemas.microsoft.com/office/drawing/2014/main" id="{84F5C9D6-A90F-77AB-65D0-EA5E926BE258}"/>
              </a:ext>
            </a:extLst>
          </p:cNvPr>
          <p:cNvSpPr txBox="1"/>
          <p:nvPr/>
        </p:nvSpPr>
        <p:spPr>
          <a:xfrm>
            <a:off x="651764" y="213574"/>
            <a:ext cx="329565" cy="680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sz="4300" b="1" dirty="0">
                <a:solidFill>
                  <a:srgbClr val="FFFFFF"/>
                </a:solidFill>
                <a:latin typeface="Helvetica"/>
                <a:cs typeface="Helvetica"/>
              </a:rPr>
              <a:t>3</a:t>
            </a:r>
            <a:endParaRPr kumimoji="0" sz="4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182412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0F4A51-4F8F-26C8-959C-EB43A3715C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D407126B-E465-8740-3F45-1A0B38C70D00}"/>
              </a:ext>
            </a:extLst>
          </p:cNvPr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321385030"/>
              </p:ext>
            </p:extLst>
          </p:nvPr>
        </p:nvGraphicFramePr>
        <p:xfrm>
          <a:off x="0" y="1328286"/>
          <a:ext cx="12192000" cy="55297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725340848"/>
                    </a:ext>
                  </a:extLst>
                </a:gridCol>
                <a:gridCol w="3651813">
                  <a:extLst>
                    <a:ext uri="{9D8B030D-6E8A-4147-A177-3AD203B41FA5}">
                      <a16:colId xmlns:a16="http://schemas.microsoft.com/office/drawing/2014/main" val="719817368"/>
                    </a:ext>
                  </a:extLst>
                </a:gridCol>
                <a:gridCol w="2444187">
                  <a:extLst>
                    <a:ext uri="{9D8B030D-6E8A-4147-A177-3AD203B41FA5}">
                      <a16:colId xmlns:a16="http://schemas.microsoft.com/office/drawing/2014/main" val="221328581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270493994"/>
                    </a:ext>
                  </a:extLst>
                </a:gridCol>
              </a:tblGrid>
              <a:tr h="1332748">
                <a:tc>
                  <a:txBody>
                    <a:bodyPr/>
                    <a:lstStyle/>
                    <a:p>
                      <a:r>
                        <a:rPr lang="en-ZA" b="0" dirty="0"/>
                        <a:t> RESOURCE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b="0" dirty="0"/>
                        <a:t>FUNCTIONALITY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 NUMBER OF POINTS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SCORING GUIDELINE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602121"/>
                  </a:ext>
                </a:extLst>
              </a:tr>
              <a:tr h="41969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Manager/Team lead Experience (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A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Z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Manager/ Team Leader: Civil or Electrical Engineering OR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Municipal Financial Expert (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ECSA Pr. Eng/Pr. Tech Eng; SAICA- CA SA), ACCA, or SAIPA, or  CIGFARO or similar bodies in the financial environment)</a:t>
                      </a:r>
                    </a:p>
                    <a:p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W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Experience: member to provide CV indicating Number of completed revenue projects as a project leader/Manager: </a:t>
                      </a:r>
                      <a:r>
                        <a:rPr lang="en-ZW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Preferably within the municipal environment.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/>
                        <a:t>20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</a:t>
                      </a:r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Projects and above = 20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projects = 15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projects = 5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Non-responsive:1 project = 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4893867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138CC611-60AF-E64D-D87B-5A1406AA0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548" y="172279"/>
            <a:ext cx="10515600" cy="714122"/>
          </a:xfrm>
        </p:spPr>
        <p:txBody>
          <a:bodyPr>
            <a:normAutofit fontScale="90000"/>
          </a:bodyPr>
          <a:lstStyle/>
          <a:p>
            <a:pPr marL="720000" lvl="4" indent="0" algn="l">
              <a:buNone/>
            </a:pPr>
            <a:b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="1" cap="al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FUNCTIONALITY EVALUATION CRITERIA</a:t>
            </a:r>
            <a:br>
              <a:rPr lang="en-ZA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ZA" sz="4000" dirty="0"/>
            </a:br>
            <a:endParaRPr lang="en-ZA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16">
            <a:extLst>
              <a:ext uri="{FF2B5EF4-FFF2-40B4-BE49-F238E27FC236}">
                <a16:creationId xmlns:a16="http://schemas.microsoft.com/office/drawing/2014/main" id="{0B97CD85-0BDE-1E0F-D1CF-3F65EB74B3B1}"/>
              </a:ext>
            </a:extLst>
          </p:cNvPr>
          <p:cNvSpPr/>
          <p:nvPr/>
        </p:nvSpPr>
        <p:spPr>
          <a:xfrm>
            <a:off x="386970" y="140748"/>
            <a:ext cx="859155" cy="842644"/>
          </a:xfrm>
          <a:custGeom>
            <a:avLst/>
            <a:gdLst/>
            <a:ahLst/>
            <a:cxnLst/>
            <a:rect l="l" t="t" r="r" b="b"/>
            <a:pathLst>
              <a:path w="859155" h="842645">
                <a:moveTo>
                  <a:pt x="451533" y="0"/>
                </a:moveTo>
                <a:lnTo>
                  <a:pt x="407521" y="0"/>
                </a:lnTo>
                <a:lnTo>
                  <a:pt x="363694" y="4391"/>
                </a:lnTo>
                <a:lnTo>
                  <a:pt x="320424" y="13173"/>
                </a:lnTo>
                <a:lnTo>
                  <a:pt x="278082" y="26346"/>
                </a:lnTo>
                <a:lnTo>
                  <a:pt x="237038" y="43910"/>
                </a:lnTo>
                <a:lnTo>
                  <a:pt x="197664" y="65866"/>
                </a:lnTo>
                <a:lnTo>
                  <a:pt x="160330" y="92212"/>
                </a:lnTo>
                <a:lnTo>
                  <a:pt x="125409" y="122950"/>
                </a:lnTo>
                <a:lnTo>
                  <a:pt x="94056" y="157187"/>
                </a:lnTo>
                <a:lnTo>
                  <a:pt x="67183" y="193788"/>
                </a:lnTo>
                <a:lnTo>
                  <a:pt x="44789" y="232390"/>
                </a:lnTo>
                <a:lnTo>
                  <a:pt x="26873" y="272629"/>
                </a:lnTo>
                <a:lnTo>
                  <a:pt x="13436" y="314141"/>
                </a:lnTo>
                <a:lnTo>
                  <a:pt x="4478" y="356563"/>
                </a:lnTo>
                <a:lnTo>
                  <a:pt x="0" y="399530"/>
                </a:lnTo>
                <a:lnTo>
                  <a:pt x="0" y="442680"/>
                </a:lnTo>
                <a:lnTo>
                  <a:pt x="4478" y="485647"/>
                </a:lnTo>
                <a:lnTo>
                  <a:pt x="13436" y="528068"/>
                </a:lnTo>
                <a:lnTo>
                  <a:pt x="26873" y="569581"/>
                </a:lnTo>
                <a:lnTo>
                  <a:pt x="44789" y="609820"/>
                </a:lnTo>
                <a:lnTo>
                  <a:pt x="67183" y="648422"/>
                </a:lnTo>
                <a:lnTo>
                  <a:pt x="94056" y="685023"/>
                </a:lnTo>
                <a:lnTo>
                  <a:pt x="125409" y="719260"/>
                </a:lnTo>
                <a:lnTo>
                  <a:pt x="160330" y="749997"/>
                </a:lnTo>
                <a:lnTo>
                  <a:pt x="197664" y="776344"/>
                </a:lnTo>
                <a:lnTo>
                  <a:pt x="237038" y="798300"/>
                </a:lnTo>
                <a:lnTo>
                  <a:pt x="278082" y="815864"/>
                </a:lnTo>
                <a:lnTo>
                  <a:pt x="320424" y="829037"/>
                </a:lnTo>
                <a:lnTo>
                  <a:pt x="363694" y="837819"/>
                </a:lnTo>
                <a:lnTo>
                  <a:pt x="407521" y="842211"/>
                </a:lnTo>
                <a:lnTo>
                  <a:pt x="451533" y="842211"/>
                </a:lnTo>
                <a:lnTo>
                  <a:pt x="495359" y="837819"/>
                </a:lnTo>
                <a:lnTo>
                  <a:pt x="538629" y="829037"/>
                </a:lnTo>
                <a:lnTo>
                  <a:pt x="580971" y="815864"/>
                </a:lnTo>
                <a:lnTo>
                  <a:pt x="622015" y="798300"/>
                </a:lnTo>
                <a:lnTo>
                  <a:pt x="661389" y="776344"/>
                </a:lnTo>
                <a:lnTo>
                  <a:pt x="698722" y="749997"/>
                </a:lnTo>
                <a:lnTo>
                  <a:pt x="733643" y="719260"/>
                </a:lnTo>
                <a:lnTo>
                  <a:pt x="764996" y="685023"/>
                </a:lnTo>
                <a:lnTo>
                  <a:pt x="791870" y="648422"/>
                </a:lnTo>
                <a:lnTo>
                  <a:pt x="814264" y="609820"/>
                </a:lnTo>
                <a:lnTo>
                  <a:pt x="832180" y="569581"/>
                </a:lnTo>
                <a:lnTo>
                  <a:pt x="845617" y="528068"/>
                </a:lnTo>
                <a:lnTo>
                  <a:pt x="854575" y="485647"/>
                </a:lnTo>
                <a:lnTo>
                  <a:pt x="859054" y="442680"/>
                </a:lnTo>
                <a:lnTo>
                  <a:pt x="859054" y="399530"/>
                </a:lnTo>
                <a:lnTo>
                  <a:pt x="854575" y="356563"/>
                </a:lnTo>
                <a:lnTo>
                  <a:pt x="845617" y="314141"/>
                </a:lnTo>
                <a:lnTo>
                  <a:pt x="832180" y="272629"/>
                </a:lnTo>
                <a:lnTo>
                  <a:pt x="814264" y="232390"/>
                </a:lnTo>
                <a:lnTo>
                  <a:pt x="791870" y="193788"/>
                </a:lnTo>
                <a:lnTo>
                  <a:pt x="764996" y="157187"/>
                </a:lnTo>
                <a:lnTo>
                  <a:pt x="733643" y="122950"/>
                </a:lnTo>
                <a:lnTo>
                  <a:pt x="698722" y="92212"/>
                </a:lnTo>
                <a:lnTo>
                  <a:pt x="661389" y="65866"/>
                </a:lnTo>
                <a:lnTo>
                  <a:pt x="622015" y="43910"/>
                </a:lnTo>
                <a:lnTo>
                  <a:pt x="580971" y="26346"/>
                </a:lnTo>
                <a:lnTo>
                  <a:pt x="538629" y="13173"/>
                </a:lnTo>
                <a:lnTo>
                  <a:pt x="495359" y="4391"/>
                </a:lnTo>
                <a:lnTo>
                  <a:pt x="451533" y="0"/>
                </a:lnTo>
                <a:close/>
              </a:path>
            </a:pathLst>
          </a:custGeom>
          <a:solidFill>
            <a:srgbClr val="D24A2B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bject 15">
            <a:extLst>
              <a:ext uri="{FF2B5EF4-FFF2-40B4-BE49-F238E27FC236}">
                <a16:creationId xmlns:a16="http://schemas.microsoft.com/office/drawing/2014/main" id="{5FC18317-BB06-78FC-3094-B4C2B66E33AF}"/>
              </a:ext>
            </a:extLst>
          </p:cNvPr>
          <p:cNvSpPr txBox="1"/>
          <p:nvPr/>
        </p:nvSpPr>
        <p:spPr>
          <a:xfrm>
            <a:off x="651764" y="213574"/>
            <a:ext cx="329565" cy="680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sz="4300" b="1" dirty="0">
                <a:solidFill>
                  <a:srgbClr val="FFFFFF"/>
                </a:solidFill>
                <a:latin typeface="Helvetica"/>
                <a:cs typeface="Helvetica"/>
              </a:rPr>
              <a:t>3</a:t>
            </a:r>
            <a:endParaRPr kumimoji="0" sz="4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845568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0C810D-C56E-80AD-7D0D-6A4206355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31FD2A23-A064-A141-ABBB-53DD95AA5432}"/>
              </a:ext>
            </a:extLst>
          </p:cNvPr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1690532435"/>
              </p:ext>
            </p:extLst>
          </p:nvPr>
        </p:nvGraphicFramePr>
        <p:xfrm>
          <a:off x="0" y="1328286"/>
          <a:ext cx="12192000" cy="55297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725340848"/>
                    </a:ext>
                  </a:extLst>
                </a:gridCol>
                <a:gridCol w="3651813">
                  <a:extLst>
                    <a:ext uri="{9D8B030D-6E8A-4147-A177-3AD203B41FA5}">
                      <a16:colId xmlns:a16="http://schemas.microsoft.com/office/drawing/2014/main" val="719817368"/>
                    </a:ext>
                  </a:extLst>
                </a:gridCol>
                <a:gridCol w="2444187">
                  <a:extLst>
                    <a:ext uri="{9D8B030D-6E8A-4147-A177-3AD203B41FA5}">
                      <a16:colId xmlns:a16="http://schemas.microsoft.com/office/drawing/2014/main" val="221328581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270493994"/>
                    </a:ext>
                  </a:extLst>
                </a:gridCol>
              </a:tblGrid>
              <a:tr h="757681">
                <a:tc>
                  <a:txBody>
                    <a:bodyPr/>
                    <a:lstStyle/>
                    <a:p>
                      <a:r>
                        <a:rPr lang="en-ZA" b="0" dirty="0"/>
                        <a:t> RESOURCE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b="0" dirty="0"/>
                        <a:t>FUNCTIONALITY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 NUMBER OF POINTS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SCORING GUIDELINE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602121"/>
                  </a:ext>
                </a:extLst>
              </a:tr>
              <a:tr h="2386016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Financial Expert or Revenue Enhancement( RE)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specialist: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(CA(SA/ or SAIPA/ or CIBA, or ACCA or CIGFARO affiliates) or similar bodies in the financial environment.</a:t>
                      </a:r>
                      <a:endParaRPr lang="en-US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ZA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Qualifications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Experience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member to provide a CV indicating 5 years’ experience in relevant RE projects.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/>
                        <a:t>10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years’ experience and above = 10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years’ experience = 8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years’ experience = 5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years’ experience = 2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Non-responsive:1 year experience= 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4893867"/>
                  </a:ext>
                </a:extLst>
              </a:tr>
              <a:tr h="2386016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Civil Engineer/Electrical Engineer: (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ECSA Pr. Eng/Pr. Tech Eng; Civil/Electrical Eng)</a:t>
                      </a:r>
                      <a:endParaRPr lang="en-ZA" sz="1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Experience: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member to provide a CV indicating 5 years’ experience in municipal infrastructure services in South Africa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dirty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years’ experience and above = 10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years’ experience = 8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years’ experience = 5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years’ experience = 2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Non-responsive:1 year experience= 0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6222105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F192D8E8-21FA-8375-4EEA-4CAB8F03D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548" y="172279"/>
            <a:ext cx="10515600" cy="714122"/>
          </a:xfrm>
        </p:spPr>
        <p:txBody>
          <a:bodyPr>
            <a:normAutofit fontScale="90000"/>
          </a:bodyPr>
          <a:lstStyle/>
          <a:p>
            <a:pPr marL="720000" lvl="4" indent="0" algn="l">
              <a:buNone/>
            </a:pPr>
            <a:b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="1" cap="al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FUNCTIONALITY EVALUATION CRITERIA</a:t>
            </a:r>
            <a:br>
              <a:rPr lang="en-ZA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ZA" sz="4000" dirty="0"/>
            </a:br>
            <a:endParaRPr lang="en-ZA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16">
            <a:extLst>
              <a:ext uri="{FF2B5EF4-FFF2-40B4-BE49-F238E27FC236}">
                <a16:creationId xmlns:a16="http://schemas.microsoft.com/office/drawing/2014/main" id="{9A51AD2D-CBCE-7A87-7081-410BD9DB1E76}"/>
              </a:ext>
            </a:extLst>
          </p:cNvPr>
          <p:cNvSpPr/>
          <p:nvPr/>
        </p:nvSpPr>
        <p:spPr>
          <a:xfrm>
            <a:off x="386970" y="140748"/>
            <a:ext cx="859155" cy="842644"/>
          </a:xfrm>
          <a:custGeom>
            <a:avLst/>
            <a:gdLst/>
            <a:ahLst/>
            <a:cxnLst/>
            <a:rect l="l" t="t" r="r" b="b"/>
            <a:pathLst>
              <a:path w="859155" h="842645">
                <a:moveTo>
                  <a:pt x="451533" y="0"/>
                </a:moveTo>
                <a:lnTo>
                  <a:pt x="407521" y="0"/>
                </a:lnTo>
                <a:lnTo>
                  <a:pt x="363694" y="4391"/>
                </a:lnTo>
                <a:lnTo>
                  <a:pt x="320424" y="13173"/>
                </a:lnTo>
                <a:lnTo>
                  <a:pt x="278082" y="26346"/>
                </a:lnTo>
                <a:lnTo>
                  <a:pt x="237038" y="43910"/>
                </a:lnTo>
                <a:lnTo>
                  <a:pt x="197664" y="65866"/>
                </a:lnTo>
                <a:lnTo>
                  <a:pt x="160330" y="92212"/>
                </a:lnTo>
                <a:lnTo>
                  <a:pt x="125409" y="122950"/>
                </a:lnTo>
                <a:lnTo>
                  <a:pt x="94056" y="157187"/>
                </a:lnTo>
                <a:lnTo>
                  <a:pt x="67183" y="193788"/>
                </a:lnTo>
                <a:lnTo>
                  <a:pt x="44789" y="232390"/>
                </a:lnTo>
                <a:lnTo>
                  <a:pt x="26873" y="272629"/>
                </a:lnTo>
                <a:lnTo>
                  <a:pt x="13436" y="314141"/>
                </a:lnTo>
                <a:lnTo>
                  <a:pt x="4478" y="356563"/>
                </a:lnTo>
                <a:lnTo>
                  <a:pt x="0" y="399530"/>
                </a:lnTo>
                <a:lnTo>
                  <a:pt x="0" y="442680"/>
                </a:lnTo>
                <a:lnTo>
                  <a:pt x="4478" y="485647"/>
                </a:lnTo>
                <a:lnTo>
                  <a:pt x="13436" y="528068"/>
                </a:lnTo>
                <a:lnTo>
                  <a:pt x="26873" y="569581"/>
                </a:lnTo>
                <a:lnTo>
                  <a:pt x="44789" y="609820"/>
                </a:lnTo>
                <a:lnTo>
                  <a:pt x="67183" y="648422"/>
                </a:lnTo>
                <a:lnTo>
                  <a:pt x="94056" y="685023"/>
                </a:lnTo>
                <a:lnTo>
                  <a:pt x="125409" y="719260"/>
                </a:lnTo>
                <a:lnTo>
                  <a:pt x="160330" y="749997"/>
                </a:lnTo>
                <a:lnTo>
                  <a:pt x="197664" y="776344"/>
                </a:lnTo>
                <a:lnTo>
                  <a:pt x="237038" y="798300"/>
                </a:lnTo>
                <a:lnTo>
                  <a:pt x="278082" y="815864"/>
                </a:lnTo>
                <a:lnTo>
                  <a:pt x="320424" y="829037"/>
                </a:lnTo>
                <a:lnTo>
                  <a:pt x="363694" y="837819"/>
                </a:lnTo>
                <a:lnTo>
                  <a:pt x="407521" y="842211"/>
                </a:lnTo>
                <a:lnTo>
                  <a:pt x="451533" y="842211"/>
                </a:lnTo>
                <a:lnTo>
                  <a:pt x="495359" y="837819"/>
                </a:lnTo>
                <a:lnTo>
                  <a:pt x="538629" y="829037"/>
                </a:lnTo>
                <a:lnTo>
                  <a:pt x="580971" y="815864"/>
                </a:lnTo>
                <a:lnTo>
                  <a:pt x="622015" y="798300"/>
                </a:lnTo>
                <a:lnTo>
                  <a:pt x="661389" y="776344"/>
                </a:lnTo>
                <a:lnTo>
                  <a:pt x="698722" y="749997"/>
                </a:lnTo>
                <a:lnTo>
                  <a:pt x="733643" y="719260"/>
                </a:lnTo>
                <a:lnTo>
                  <a:pt x="764996" y="685023"/>
                </a:lnTo>
                <a:lnTo>
                  <a:pt x="791870" y="648422"/>
                </a:lnTo>
                <a:lnTo>
                  <a:pt x="814264" y="609820"/>
                </a:lnTo>
                <a:lnTo>
                  <a:pt x="832180" y="569581"/>
                </a:lnTo>
                <a:lnTo>
                  <a:pt x="845617" y="528068"/>
                </a:lnTo>
                <a:lnTo>
                  <a:pt x="854575" y="485647"/>
                </a:lnTo>
                <a:lnTo>
                  <a:pt x="859054" y="442680"/>
                </a:lnTo>
                <a:lnTo>
                  <a:pt x="859054" y="399530"/>
                </a:lnTo>
                <a:lnTo>
                  <a:pt x="854575" y="356563"/>
                </a:lnTo>
                <a:lnTo>
                  <a:pt x="845617" y="314141"/>
                </a:lnTo>
                <a:lnTo>
                  <a:pt x="832180" y="272629"/>
                </a:lnTo>
                <a:lnTo>
                  <a:pt x="814264" y="232390"/>
                </a:lnTo>
                <a:lnTo>
                  <a:pt x="791870" y="193788"/>
                </a:lnTo>
                <a:lnTo>
                  <a:pt x="764996" y="157187"/>
                </a:lnTo>
                <a:lnTo>
                  <a:pt x="733643" y="122950"/>
                </a:lnTo>
                <a:lnTo>
                  <a:pt x="698722" y="92212"/>
                </a:lnTo>
                <a:lnTo>
                  <a:pt x="661389" y="65866"/>
                </a:lnTo>
                <a:lnTo>
                  <a:pt x="622015" y="43910"/>
                </a:lnTo>
                <a:lnTo>
                  <a:pt x="580971" y="26346"/>
                </a:lnTo>
                <a:lnTo>
                  <a:pt x="538629" y="13173"/>
                </a:lnTo>
                <a:lnTo>
                  <a:pt x="495359" y="4391"/>
                </a:lnTo>
                <a:lnTo>
                  <a:pt x="451533" y="0"/>
                </a:lnTo>
                <a:close/>
              </a:path>
            </a:pathLst>
          </a:custGeom>
          <a:solidFill>
            <a:srgbClr val="D24A2B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object 15">
            <a:extLst>
              <a:ext uri="{FF2B5EF4-FFF2-40B4-BE49-F238E27FC236}">
                <a16:creationId xmlns:a16="http://schemas.microsoft.com/office/drawing/2014/main" id="{EE670424-C1FD-FF56-6E82-7227AAEA1962}"/>
              </a:ext>
            </a:extLst>
          </p:cNvPr>
          <p:cNvSpPr txBox="1"/>
          <p:nvPr/>
        </p:nvSpPr>
        <p:spPr>
          <a:xfrm>
            <a:off x="651764" y="213574"/>
            <a:ext cx="329565" cy="680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ZA" sz="4300" b="1" dirty="0">
                <a:solidFill>
                  <a:srgbClr val="FFFFFF"/>
                </a:solidFill>
                <a:latin typeface="Helvetica"/>
                <a:cs typeface="Helvetica"/>
              </a:rPr>
              <a:t>3</a:t>
            </a:r>
            <a:endParaRPr kumimoji="0" sz="43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827759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hPlvp9eOEyzEb4azdpeU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poJNOaeKEirICpV_E1d.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Y3CmkTTY0q4oFdWH1sxZ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hPlvp9eOEyzEb4azdpeU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opBJepLtUO4HeXwMonl0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QclQ8OJwckIIS1.TqfuI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jtQEstoq3PTkcL0ajwz9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QclQ8OJwckIIS1.TqfuI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Y3CmkTTY0q4oFdWH1sxZ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hPlvp9eOEyzEb4azdpeU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EiY8aoUDUepnU7w7zgUr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Y3CmkTTY0q4oFdWH1sxZQ"/>
</p:tagLst>
</file>

<file path=ppt/theme/theme1.xml><?xml version="1.0" encoding="utf-8"?>
<a:theme xmlns:a="http://schemas.openxmlformats.org/drawingml/2006/main" name="Office Theme">
  <a:themeElements>
    <a:clrScheme name="2019 DBSA">
      <a:dk1>
        <a:sysClr val="windowText" lastClr="000000"/>
      </a:dk1>
      <a:lt1>
        <a:sysClr val="window" lastClr="FFFFFF"/>
      </a:lt1>
      <a:dk2>
        <a:srgbClr val="301C16"/>
      </a:dk2>
      <a:lt2>
        <a:srgbClr val="E6E7E8"/>
      </a:lt2>
      <a:accent1>
        <a:srgbClr val="FBB040"/>
      </a:accent1>
      <a:accent2>
        <a:srgbClr val="E24F25"/>
      </a:accent2>
      <a:accent3>
        <a:srgbClr val="757070"/>
      </a:accent3>
      <a:accent4>
        <a:srgbClr val="301C16"/>
      </a:accent4>
      <a:accent5>
        <a:srgbClr val="C00000"/>
      </a:accent5>
      <a:accent6>
        <a:srgbClr val="AFBE24"/>
      </a:accent6>
      <a:hlink>
        <a:srgbClr val="E24F25"/>
      </a:hlink>
      <a:folHlink>
        <a:srgbClr val="FBB040"/>
      </a:folHlink>
    </a:clrScheme>
    <a:fontScheme name="2019 DBS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0200511 DBSA Energy Exposure">
  <a:themeElements>
    <a:clrScheme name="2019 DBSA">
      <a:dk1>
        <a:sysClr val="windowText" lastClr="000000"/>
      </a:dk1>
      <a:lt1>
        <a:sysClr val="window" lastClr="FFFFFF"/>
      </a:lt1>
      <a:dk2>
        <a:srgbClr val="301C16"/>
      </a:dk2>
      <a:lt2>
        <a:srgbClr val="E6E7E8"/>
      </a:lt2>
      <a:accent1>
        <a:srgbClr val="FBB040"/>
      </a:accent1>
      <a:accent2>
        <a:srgbClr val="E24F25"/>
      </a:accent2>
      <a:accent3>
        <a:srgbClr val="757070"/>
      </a:accent3>
      <a:accent4>
        <a:srgbClr val="301C16"/>
      </a:accent4>
      <a:accent5>
        <a:srgbClr val="C00000"/>
      </a:accent5>
      <a:accent6>
        <a:srgbClr val="AFBE24"/>
      </a:accent6>
      <a:hlink>
        <a:srgbClr val="E24F25"/>
      </a:hlink>
      <a:folHlink>
        <a:srgbClr val="FBB040"/>
      </a:folHlink>
    </a:clrScheme>
    <a:fontScheme name="2019 DBS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200511 DBSA Energy Exposure  -  Read-Only" id="{9FC19F97-1E52-41DB-8254-A32D12384D27}" vid="{ED684305-05BD-4C3B-AB34-DFBF831355D3}"/>
    </a:ext>
  </a:extLst>
</a:theme>
</file>

<file path=ppt/theme/theme3.xml><?xml version="1.0" encoding="utf-8"?>
<a:theme xmlns:a="http://schemas.openxmlformats.org/drawingml/2006/main" name="1_20200511 DBSA Energy Exposure">
  <a:themeElements>
    <a:clrScheme name="2019 DBSA">
      <a:dk1>
        <a:sysClr val="windowText" lastClr="000000"/>
      </a:dk1>
      <a:lt1>
        <a:sysClr val="window" lastClr="FFFFFF"/>
      </a:lt1>
      <a:dk2>
        <a:srgbClr val="301C16"/>
      </a:dk2>
      <a:lt2>
        <a:srgbClr val="E6E7E8"/>
      </a:lt2>
      <a:accent1>
        <a:srgbClr val="FBB040"/>
      </a:accent1>
      <a:accent2>
        <a:srgbClr val="E24F25"/>
      </a:accent2>
      <a:accent3>
        <a:srgbClr val="757070"/>
      </a:accent3>
      <a:accent4>
        <a:srgbClr val="301C16"/>
      </a:accent4>
      <a:accent5>
        <a:srgbClr val="C00000"/>
      </a:accent5>
      <a:accent6>
        <a:srgbClr val="AFBE24"/>
      </a:accent6>
      <a:hlink>
        <a:srgbClr val="E24F25"/>
      </a:hlink>
      <a:folHlink>
        <a:srgbClr val="FBB040"/>
      </a:folHlink>
    </a:clrScheme>
    <a:fontScheme name="2019 DBS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0200511 DBSA Energy Exposure  -  Read-Only" id="{9FC19F97-1E52-41DB-8254-A32D12384D27}" vid="{ED684305-05BD-4C3B-AB34-DFBF831355D3}"/>
    </a:ext>
  </a:extLst>
</a:theme>
</file>

<file path=ppt/theme/theme4.xml><?xml version="1.0" encoding="utf-8"?>
<a:theme xmlns:a="http://schemas.openxmlformats.org/drawingml/2006/main" name="1_Office Them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F4FF40F63A014AAB5538245A65E869" ma:contentTypeVersion="13" ma:contentTypeDescription="Create a new document." ma:contentTypeScope="" ma:versionID="4ebf9e79bb85a244e3c80f75a9391f0f">
  <xsd:schema xmlns:xsd="http://www.w3.org/2001/XMLSchema" xmlns:xs="http://www.w3.org/2001/XMLSchema" xmlns:p="http://schemas.microsoft.com/office/2006/metadata/properties" xmlns:ns3="5d8cf024-4426-49de-8a1e-0a0597d155c6" xmlns:ns4="d6fd792e-8d9a-4fb4-9888-1f17e6758217" targetNamespace="http://schemas.microsoft.com/office/2006/metadata/properties" ma:root="true" ma:fieldsID="be32a9f7e853a4d21f2d62e894bc0d72" ns3:_="" ns4:_="">
    <xsd:import namespace="5d8cf024-4426-49de-8a1e-0a0597d155c6"/>
    <xsd:import namespace="d6fd792e-8d9a-4fb4-9888-1f17e675821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LengthInSecond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8cf024-4426-49de-8a1e-0a0597d155c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fd792e-8d9a-4fb4-9888-1f17e67582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Length (seconds)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6F64BE0-C27D-4CEF-B46F-213796E4CA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8cf024-4426-49de-8a1e-0a0597d155c6"/>
    <ds:schemaRef ds:uri="d6fd792e-8d9a-4fb4-9888-1f17e67582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67DF5C0-A530-4FA8-AFF0-821ED38018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2A5EC8-E493-47AC-9BE7-A604006B5AAF}">
  <ds:schemaRefs>
    <ds:schemaRef ds:uri="http://purl.org/dc/terms/"/>
    <ds:schemaRef ds:uri="http://purl.org/dc/dcmitype/"/>
    <ds:schemaRef ds:uri="d6fd792e-8d9a-4fb4-9888-1f17e6758217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5d8cf024-4426-49de-8a1e-0a0597d155c6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82579</TotalTime>
  <Words>1209</Words>
  <Application>Microsoft Office PowerPoint</Application>
  <PresentationFormat>Widescreen</PresentationFormat>
  <Paragraphs>153</Paragraphs>
  <Slides>12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5" baseType="lpstr">
      <vt:lpstr>Arial</vt:lpstr>
      <vt:lpstr>Arial Black</vt:lpstr>
      <vt:lpstr>Arial Rounded MT Bold</vt:lpstr>
      <vt:lpstr>Calibri</vt:lpstr>
      <vt:lpstr>Calibri Light</vt:lpstr>
      <vt:lpstr>Helvetica</vt:lpstr>
      <vt:lpstr>Times New Roman</vt:lpstr>
      <vt:lpstr>Wingdings</vt:lpstr>
      <vt:lpstr>Office Theme</vt:lpstr>
      <vt:lpstr>20200511 DBSA Energy Exposure</vt:lpstr>
      <vt:lpstr>1_20200511 DBSA Energy Exposure</vt:lpstr>
      <vt:lpstr>1_Office Theme</vt:lpstr>
      <vt:lpstr>think-cell Slide</vt:lpstr>
      <vt:lpstr>01</vt:lpstr>
      <vt:lpstr>CONTENTS</vt:lpstr>
      <vt:lpstr>02</vt:lpstr>
      <vt:lpstr>   SCOPE OF WORK- Swellendam Local Municipality RFP Number: 117.2025  </vt:lpstr>
      <vt:lpstr>  SCOPE OF WORK-Swellendam Local Municipality RFP Number: 117.2025 </vt:lpstr>
      <vt:lpstr>  TECHNICAL SKILLS REQUIRED  </vt:lpstr>
      <vt:lpstr>  FUNCTIONALITY EVALUATION CRITERIA  </vt:lpstr>
      <vt:lpstr>  FUNCTIONALITY EVALUATION CRITERIA  </vt:lpstr>
      <vt:lpstr>  FUNCTIONALITY EVALUATION CRITERIA  </vt:lpstr>
      <vt:lpstr>  FUNCTIONALITY EVALUATION CRITERIA  </vt:lpstr>
      <vt:lpstr>  FUNCTIONALITY EVALUATION CRITERIA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Molatelo Hlapa</dc:creator>
  <cp:lastModifiedBy>Collins Makgopa</cp:lastModifiedBy>
  <cp:revision>1239</cp:revision>
  <cp:lastPrinted>2019-11-07T11:13:25Z</cp:lastPrinted>
  <dcterms:created xsi:type="dcterms:W3CDTF">2019-03-11T20:03:28Z</dcterms:created>
  <dcterms:modified xsi:type="dcterms:W3CDTF">2025-09-29T08:08:39Z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0x01010082F4FF40F63A014AAB5538245A65E869</vt:lpwstr>
  </property>
</Properties>
</file>